
<file path=[Content_Types].xml><?xml version="1.0" encoding="utf-8"?>
<Types xmlns="http://schemas.openxmlformats.org/package/2006/content-types">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2" r:id="rId1"/>
  </p:sldMasterIdLst>
  <p:notesMasterIdLst>
    <p:notesMasterId r:id="rId29"/>
  </p:notesMasterIdLst>
  <p:handoutMasterIdLst>
    <p:handoutMasterId r:id="rId30"/>
  </p:handoutMasterIdLst>
  <p:sldIdLst>
    <p:sldId id="335" r:id="rId2"/>
    <p:sldId id="334" r:id="rId3"/>
    <p:sldId id="336" r:id="rId4"/>
    <p:sldId id="345" r:id="rId5"/>
    <p:sldId id="352" r:id="rId6"/>
    <p:sldId id="347" r:id="rId7"/>
    <p:sldId id="346" r:id="rId8"/>
    <p:sldId id="350" r:id="rId9"/>
    <p:sldId id="353" r:id="rId10"/>
    <p:sldId id="361" r:id="rId11"/>
    <p:sldId id="362" r:id="rId12"/>
    <p:sldId id="363" r:id="rId13"/>
    <p:sldId id="364" r:id="rId14"/>
    <p:sldId id="365" r:id="rId15"/>
    <p:sldId id="366" r:id="rId16"/>
    <p:sldId id="367" r:id="rId17"/>
    <p:sldId id="368" r:id="rId18"/>
    <p:sldId id="369" r:id="rId19"/>
    <p:sldId id="370" r:id="rId20"/>
    <p:sldId id="371" r:id="rId21"/>
    <p:sldId id="372" r:id="rId22"/>
    <p:sldId id="355" r:id="rId23"/>
    <p:sldId id="356" r:id="rId24"/>
    <p:sldId id="357" r:id="rId25"/>
    <p:sldId id="358" r:id="rId26"/>
    <p:sldId id="359" r:id="rId27"/>
    <p:sldId id="360" r:id="rId28"/>
  </p:sldIdLst>
  <p:sldSz cx="9144000" cy="6858000" type="screen4x3"/>
  <p:notesSz cx="6797675" cy="9926638"/>
  <p:defaultTextStyle>
    <a:defPPr>
      <a:defRPr lang="en-GB"/>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n" initials="D" lastIdx="1" clrIdx="0"/>
  <p:cmAuthor id="1" name="Alain Vidal" initials="AV"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AA044"/>
    <a:srgbClr val="FFF7FF"/>
    <a:srgbClr val="FFE7FF"/>
    <a:srgbClr val="FFCCFF"/>
    <a:srgbClr val="35933E"/>
    <a:srgbClr val="808080"/>
    <a:srgbClr val="B2B2B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8310" autoAdjust="0"/>
    <p:restoredTop sz="87536" autoAdjust="0"/>
  </p:normalViewPr>
  <p:slideViewPr>
    <p:cSldViewPr snapToGrid="0">
      <p:cViewPr varScale="1">
        <p:scale>
          <a:sx n="80" d="100"/>
          <a:sy n="80" d="100"/>
        </p:scale>
        <p:origin x="-1152"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2" d="100"/>
          <a:sy n="52" d="100"/>
        </p:scale>
        <p:origin x="-2640" y="-108"/>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diagrams/_rels/data4.xml.rels><?xml version="1.0" encoding="UTF-8" standalone="yes"?>
<Relationships xmlns="http://schemas.openxmlformats.org/package/2006/relationships"><Relationship Id="rId1" Type="http://schemas.openxmlformats.org/officeDocument/2006/relationships/image" Target="../media/image17.jpe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C5AEF6-DCD1-40CA-A92D-15D051CEFA41}"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IN"/>
        </a:p>
      </dgm:t>
    </dgm:pt>
    <dgm:pt modelId="{74B38AAF-11CA-48C3-9B69-6F1CE1D976BF}">
      <dgm:prSet phldrT="[Text]" custT="1"/>
      <dgm:spPr>
        <a:solidFill>
          <a:srgbClr val="3366FF"/>
        </a:solidFill>
      </dgm:spPr>
      <dgm:t>
        <a:bodyPr/>
        <a:lstStyle/>
        <a:p>
          <a:r>
            <a:rPr lang="en-US" sz="2400" b="1" dirty="0" smtClean="0"/>
            <a:t>Blanket approaches favored by policy makers</a:t>
          </a:r>
          <a:endParaRPr lang="en-IN" sz="2400" b="1" dirty="0"/>
        </a:p>
      </dgm:t>
    </dgm:pt>
    <dgm:pt modelId="{C327A242-A423-4E8C-B796-B7EB26746A06}" type="parTrans" cxnId="{41EB4997-68D2-468D-8BF8-3CAD7DB67503}">
      <dgm:prSet/>
      <dgm:spPr/>
      <dgm:t>
        <a:bodyPr/>
        <a:lstStyle/>
        <a:p>
          <a:endParaRPr lang="en-IN"/>
        </a:p>
      </dgm:t>
    </dgm:pt>
    <dgm:pt modelId="{93CB2FCD-B5A5-4EE7-88E8-A74E314CA78D}" type="sibTrans" cxnId="{41EB4997-68D2-468D-8BF8-3CAD7DB67503}">
      <dgm:prSet/>
      <dgm:spPr/>
      <dgm:t>
        <a:bodyPr/>
        <a:lstStyle/>
        <a:p>
          <a:endParaRPr lang="en-IN"/>
        </a:p>
      </dgm:t>
    </dgm:pt>
    <dgm:pt modelId="{2359AC88-359F-4B66-A720-D8C045A5962D}">
      <dgm:prSet phldrT="[Text]" custT="1"/>
      <dgm:spPr>
        <a:solidFill>
          <a:srgbClr val="3366FF"/>
        </a:solidFill>
      </dgm:spPr>
      <dgm:t>
        <a:bodyPr/>
        <a:lstStyle/>
        <a:p>
          <a:r>
            <a:rPr lang="en-US" sz="2400" b="1" dirty="0" smtClean="0"/>
            <a:t>Interventions are typically technology-oriented and not supported by policies and institutions</a:t>
          </a:r>
          <a:endParaRPr lang="en-IN" sz="2400" b="1" dirty="0"/>
        </a:p>
      </dgm:t>
    </dgm:pt>
    <dgm:pt modelId="{1A20AE74-5CE8-4B26-8A84-73E37DA29B63}" type="parTrans" cxnId="{2A8632B8-37C8-43E1-9A65-DD231580E353}">
      <dgm:prSet/>
      <dgm:spPr/>
      <dgm:t>
        <a:bodyPr/>
        <a:lstStyle/>
        <a:p>
          <a:endParaRPr lang="en-IN"/>
        </a:p>
      </dgm:t>
    </dgm:pt>
    <dgm:pt modelId="{1BBD4DC4-D66D-4207-9ACA-8A37521C80C5}" type="sibTrans" cxnId="{2A8632B8-37C8-43E1-9A65-DD231580E353}">
      <dgm:prSet/>
      <dgm:spPr/>
      <dgm:t>
        <a:bodyPr/>
        <a:lstStyle/>
        <a:p>
          <a:endParaRPr lang="en-IN"/>
        </a:p>
      </dgm:t>
    </dgm:pt>
    <dgm:pt modelId="{6C004B55-0D16-41D5-BA87-F6528C06E196}">
      <dgm:prSet phldrT="[Text]" custT="1"/>
      <dgm:spPr>
        <a:solidFill>
          <a:srgbClr val="3366FF"/>
        </a:solidFill>
      </dgm:spPr>
      <dgm:t>
        <a:bodyPr/>
        <a:lstStyle/>
        <a:p>
          <a:r>
            <a:rPr lang="en-US" sz="2400" b="1" dirty="0" smtClean="0"/>
            <a:t>Research is insufficiently linked with development</a:t>
          </a:r>
          <a:endParaRPr lang="en-IN" sz="2400" b="1" dirty="0"/>
        </a:p>
      </dgm:t>
    </dgm:pt>
    <dgm:pt modelId="{8D4CED10-3FD4-44E3-98D4-AA3C941DC170}" type="parTrans" cxnId="{63D92719-446E-45A4-87A1-2131D4270C05}">
      <dgm:prSet/>
      <dgm:spPr/>
      <dgm:t>
        <a:bodyPr/>
        <a:lstStyle/>
        <a:p>
          <a:endParaRPr lang="en-IN"/>
        </a:p>
      </dgm:t>
    </dgm:pt>
    <dgm:pt modelId="{4040A2DA-AC3D-4BA7-AB46-68D762D13238}" type="sibTrans" cxnId="{63D92719-446E-45A4-87A1-2131D4270C05}">
      <dgm:prSet/>
      <dgm:spPr/>
      <dgm:t>
        <a:bodyPr/>
        <a:lstStyle/>
        <a:p>
          <a:endParaRPr lang="en-IN"/>
        </a:p>
      </dgm:t>
    </dgm:pt>
    <dgm:pt modelId="{1C96C1F9-69AF-4A52-A8CA-06392CEF36B1}">
      <dgm:prSet custT="1"/>
      <dgm:spPr>
        <a:solidFill>
          <a:srgbClr val="3366FF"/>
        </a:solidFill>
      </dgm:spPr>
      <dgm:t>
        <a:bodyPr/>
        <a:lstStyle/>
        <a:p>
          <a:r>
            <a:rPr lang="en-US" sz="2400" b="1" dirty="0" smtClean="0"/>
            <a:t>Lack of understanding of the bio-physical and social inter-linkages.</a:t>
          </a:r>
          <a:endParaRPr lang="en-IN" sz="2400" b="1" dirty="0"/>
        </a:p>
      </dgm:t>
    </dgm:pt>
    <dgm:pt modelId="{E5EC2581-A0C4-445D-B8C2-39EC3B736D3E}" type="parTrans" cxnId="{32DC557E-959A-46C2-8FFC-B29C3277A5AB}">
      <dgm:prSet/>
      <dgm:spPr/>
      <dgm:t>
        <a:bodyPr/>
        <a:lstStyle/>
        <a:p>
          <a:endParaRPr lang="en-IN"/>
        </a:p>
      </dgm:t>
    </dgm:pt>
    <dgm:pt modelId="{64F649F5-1E99-40A6-BB7D-4FE7C6172A83}" type="sibTrans" cxnId="{32DC557E-959A-46C2-8FFC-B29C3277A5AB}">
      <dgm:prSet/>
      <dgm:spPr/>
      <dgm:t>
        <a:bodyPr/>
        <a:lstStyle/>
        <a:p>
          <a:endParaRPr lang="en-IN"/>
        </a:p>
      </dgm:t>
    </dgm:pt>
    <dgm:pt modelId="{9D87CB95-1BFC-44C7-AB06-342F1CD65014}" type="pres">
      <dgm:prSet presAssocID="{F5C5AEF6-DCD1-40CA-A92D-15D051CEFA41}" presName="linear" presStyleCnt="0">
        <dgm:presLayoutVars>
          <dgm:animLvl val="lvl"/>
          <dgm:resizeHandles val="exact"/>
        </dgm:presLayoutVars>
      </dgm:prSet>
      <dgm:spPr/>
      <dgm:t>
        <a:bodyPr/>
        <a:lstStyle/>
        <a:p>
          <a:endParaRPr lang="en-IN"/>
        </a:p>
      </dgm:t>
    </dgm:pt>
    <dgm:pt modelId="{711858D7-3BFE-49DF-9915-692E571DACF6}" type="pres">
      <dgm:prSet presAssocID="{74B38AAF-11CA-48C3-9B69-6F1CE1D976BF}" presName="parentText" presStyleLbl="node1" presStyleIdx="0" presStyleCnt="4" custLinFactY="-7292" custLinFactNeighborY="-100000">
        <dgm:presLayoutVars>
          <dgm:chMax val="0"/>
          <dgm:bulletEnabled val="1"/>
        </dgm:presLayoutVars>
      </dgm:prSet>
      <dgm:spPr/>
      <dgm:t>
        <a:bodyPr/>
        <a:lstStyle/>
        <a:p>
          <a:endParaRPr lang="en-IN"/>
        </a:p>
      </dgm:t>
    </dgm:pt>
    <dgm:pt modelId="{ACAA4F9E-A40D-46E8-BB04-E33E118AA8C7}" type="pres">
      <dgm:prSet presAssocID="{93CB2FCD-B5A5-4EE7-88E8-A74E314CA78D}" presName="spacer" presStyleCnt="0"/>
      <dgm:spPr/>
    </dgm:pt>
    <dgm:pt modelId="{A9196481-CD9A-40CA-9D32-9BDF93C8BFA5}" type="pres">
      <dgm:prSet presAssocID="{2359AC88-359F-4B66-A720-D8C045A5962D}" presName="parentText" presStyleLbl="node1" presStyleIdx="1" presStyleCnt="4">
        <dgm:presLayoutVars>
          <dgm:chMax val="0"/>
          <dgm:bulletEnabled val="1"/>
        </dgm:presLayoutVars>
      </dgm:prSet>
      <dgm:spPr/>
      <dgm:t>
        <a:bodyPr/>
        <a:lstStyle/>
        <a:p>
          <a:endParaRPr lang="en-IN"/>
        </a:p>
      </dgm:t>
    </dgm:pt>
    <dgm:pt modelId="{24199EE8-A53C-401D-A2C3-774332B09462}" type="pres">
      <dgm:prSet presAssocID="{1BBD4DC4-D66D-4207-9ACA-8A37521C80C5}" presName="spacer" presStyleCnt="0"/>
      <dgm:spPr/>
    </dgm:pt>
    <dgm:pt modelId="{1B3F3342-1813-44C2-8048-E56A6007883C}" type="pres">
      <dgm:prSet presAssocID="{6C004B55-0D16-41D5-BA87-F6528C06E196}" presName="parentText" presStyleLbl="node1" presStyleIdx="2" presStyleCnt="4">
        <dgm:presLayoutVars>
          <dgm:chMax val="0"/>
          <dgm:bulletEnabled val="1"/>
        </dgm:presLayoutVars>
      </dgm:prSet>
      <dgm:spPr/>
      <dgm:t>
        <a:bodyPr/>
        <a:lstStyle/>
        <a:p>
          <a:endParaRPr lang="en-IN"/>
        </a:p>
      </dgm:t>
    </dgm:pt>
    <dgm:pt modelId="{41B8519E-2534-41B0-ACCE-8673E98CC2DC}" type="pres">
      <dgm:prSet presAssocID="{4040A2DA-AC3D-4BA7-AB46-68D762D13238}" presName="spacer" presStyleCnt="0"/>
      <dgm:spPr/>
    </dgm:pt>
    <dgm:pt modelId="{3682CBA8-40C7-4C53-8340-1425795D6292}" type="pres">
      <dgm:prSet presAssocID="{1C96C1F9-69AF-4A52-A8CA-06392CEF36B1}" presName="parentText" presStyleLbl="node1" presStyleIdx="3" presStyleCnt="4">
        <dgm:presLayoutVars>
          <dgm:chMax val="0"/>
          <dgm:bulletEnabled val="1"/>
        </dgm:presLayoutVars>
      </dgm:prSet>
      <dgm:spPr/>
      <dgm:t>
        <a:bodyPr/>
        <a:lstStyle/>
        <a:p>
          <a:endParaRPr lang="en-IN"/>
        </a:p>
      </dgm:t>
    </dgm:pt>
  </dgm:ptLst>
  <dgm:cxnLst>
    <dgm:cxn modelId="{4CD792F5-CF62-4B0B-AAC9-6604E5FD45F3}" type="presOf" srcId="{2359AC88-359F-4B66-A720-D8C045A5962D}" destId="{A9196481-CD9A-40CA-9D32-9BDF93C8BFA5}" srcOrd="0" destOrd="0" presId="urn:microsoft.com/office/officeart/2005/8/layout/vList2"/>
    <dgm:cxn modelId="{0B724AFD-5FDE-4196-BBB5-189EF04DF1E5}" type="presOf" srcId="{6C004B55-0D16-41D5-BA87-F6528C06E196}" destId="{1B3F3342-1813-44C2-8048-E56A6007883C}" srcOrd="0" destOrd="0" presId="urn:microsoft.com/office/officeart/2005/8/layout/vList2"/>
    <dgm:cxn modelId="{2A8632B8-37C8-43E1-9A65-DD231580E353}" srcId="{F5C5AEF6-DCD1-40CA-A92D-15D051CEFA41}" destId="{2359AC88-359F-4B66-A720-D8C045A5962D}" srcOrd="1" destOrd="0" parTransId="{1A20AE74-5CE8-4B26-8A84-73E37DA29B63}" sibTransId="{1BBD4DC4-D66D-4207-9ACA-8A37521C80C5}"/>
    <dgm:cxn modelId="{63D92719-446E-45A4-87A1-2131D4270C05}" srcId="{F5C5AEF6-DCD1-40CA-A92D-15D051CEFA41}" destId="{6C004B55-0D16-41D5-BA87-F6528C06E196}" srcOrd="2" destOrd="0" parTransId="{8D4CED10-3FD4-44E3-98D4-AA3C941DC170}" sibTransId="{4040A2DA-AC3D-4BA7-AB46-68D762D13238}"/>
    <dgm:cxn modelId="{32DC557E-959A-46C2-8FFC-B29C3277A5AB}" srcId="{F5C5AEF6-DCD1-40CA-A92D-15D051CEFA41}" destId="{1C96C1F9-69AF-4A52-A8CA-06392CEF36B1}" srcOrd="3" destOrd="0" parTransId="{E5EC2581-A0C4-445D-B8C2-39EC3B736D3E}" sibTransId="{64F649F5-1E99-40A6-BB7D-4FE7C6172A83}"/>
    <dgm:cxn modelId="{41EB4997-68D2-468D-8BF8-3CAD7DB67503}" srcId="{F5C5AEF6-DCD1-40CA-A92D-15D051CEFA41}" destId="{74B38AAF-11CA-48C3-9B69-6F1CE1D976BF}" srcOrd="0" destOrd="0" parTransId="{C327A242-A423-4E8C-B796-B7EB26746A06}" sibTransId="{93CB2FCD-B5A5-4EE7-88E8-A74E314CA78D}"/>
    <dgm:cxn modelId="{C40C1BD5-D2EA-4FA6-9F4D-B225A6E92DDC}" type="presOf" srcId="{1C96C1F9-69AF-4A52-A8CA-06392CEF36B1}" destId="{3682CBA8-40C7-4C53-8340-1425795D6292}" srcOrd="0" destOrd="0" presId="urn:microsoft.com/office/officeart/2005/8/layout/vList2"/>
    <dgm:cxn modelId="{91E8AF5A-8BB2-4E89-8209-10B14BBF9882}" type="presOf" srcId="{F5C5AEF6-DCD1-40CA-A92D-15D051CEFA41}" destId="{9D87CB95-1BFC-44C7-AB06-342F1CD65014}" srcOrd="0" destOrd="0" presId="urn:microsoft.com/office/officeart/2005/8/layout/vList2"/>
    <dgm:cxn modelId="{EBAC8649-6E8A-44B0-9AA2-00B236C54689}" type="presOf" srcId="{74B38AAF-11CA-48C3-9B69-6F1CE1D976BF}" destId="{711858D7-3BFE-49DF-9915-692E571DACF6}" srcOrd="0" destOrd="0" presId="urn:microsoft.com/office/officeart/2005/8/layout/vList2"/>
    <dgm:cxn modelId="{05D445D9-BCAE-4FB4-BEED-45EDF3F5F59F}" type="presParOf" srcId="{9D87CB95-1BFC-44C7-AB06-342F1CD65014}" destId="{711858D7-3BFE-49DF-9915-692E571DACF6}" srcOrd="0" destOrd="0" presId="urn:microsoft.com/office/officeart/2005/8/layout/vList2"/>
    <dgm:cxn modelId="{9E12D9A3-BE60-45C9-8648-1B6FA1D8C4EB}" type="presParOf" srcId="{9D87CB95-1BFC-44C7-AB06-342F1CD65014}" destId="{ACAA4F9E-A40D-46E8-BB04-E33E118AA8C7}" srcOrd="1" destOrd="0" presId="urn:microsoft.com/office/officeart/2005/8/layout/vList2"/>
    <dgm:cxn modelId="{5D254B0C-4C46-41BD-B325-80460D6A08D1}" type="presParOf" srcId="{9D87CB95-1BFC-44C7-AB06-342F1CD65014}" destId="{A9196481-CD9A-40CA-9D32-9BDF93C8BFA5}" srcOrd="2" destOrd="0" presId="urn:microsoft.com/office/officeart/2005/8/layout/vList2"/>
    <dgm:cxn modelId="{38A12077-4B30-4A32-89D0-3288BFB289AF}" type="presParOf" srcId="{9D87CB95-1BFC-44C7-AB06-342F1CD65014}" destId="{24199EE8-A53C-401D-A2C3-774332B09462}" srcOrd="3" destOrd="0" presId="urn:microsoft.com/office/officeart/2005/8/layout/vList2"/>
    <dgm:cxn modelId="{D9C051B7-01BC-436F-9EDB-7889950C0717}" type="presParOf" srcId="{9D87CB95-1BFC-44C7-AB06-342F1CD65014}" destId="{1B3F3342-1813-44C2-8048-E56A6007883C}" srcOrd="4" destOrd="0" presId="urn:microsoft.com/office/officeart/2005/8/layout/vList2"/>
    <dgm:cxn modelId="{FDA36D6A-05E9-4814-9846-6FDB73CFFE52}" type="presParOf" srcId="{9D87CB95-1BFC-44C7-AB06-342F1CD65014}" destId="{41B8519E-2534-41B0-ACCE-8673E98CC2DC}" srcOrd="5" destOrd="0" presId="urn:microsoft.com/office/officeart/2005/8/layout/vList2"/>
    <dgm:cxn modelId="{BC41B561-0FCE-42B8-BE1C-7ED19170C03F}" type="presParOf" srcId="{9D87CB95-1BFC-44C7-AB06-342F1CD65014}" destId="{3682CBA8-40C7-4C53-8340-1425795D6292}" srcOrd="6" destOrd="0" presId="urn:microsoft.com/office/officeart/2005/8/layout/vList2"/>
  </dgm:cxnLst>
  <dgm:bg>
    <a:solidFill>
      <a:srgbClr val="0000CC"/>
    </a:solidFill>
  </dgm:bg>
  <dgm:whole/>
</dgm:dataModel>
</file>

<file path=ppt/diagrams/data2.xml><?xml version="1.0" encoding="utf-8"?>
<dgm:dataModel xmlns:dgm="http://schemas.openxmlformats.org/drawingml/2006/diagram" xmlns:a="http://schemas.openxmlformats.org/drawingml/2006/main">
  <dgm:ptLst>
    <dgm:pt modelId="{E9A54201-1C05-4648-B6B4-51E407848EA3}"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IN"/>
        </a:p>
      </dgm:t>
    </dgm:pt>
    <dgm:pt modelId="{97C8E191-5F0A-4069-A827-3C9F07C2D534}">
      <dgm:prSet phldrT="[Text]" custT="1"/>
      <dgm:spPr>
        <a:solidFill>
          <a:srgbClr val="FFFF66"/>
        </a:solidFill>
      </dgm:spPr>
      <dgm:t>
        <a:bodyPr/>
        <a:lstStyle/>
        <a:p>
          <a:r>
            <a:rPr lang="en-US" sz="2800" b="1" dirty="0" smtClean="0">
              <a:ln cmpd="dbl">
                <a:solidFill>
                  <a:schemeClr val="tx1"/>
                </a:solidFill>
              </a:ln>
              <a:solidFill>
                <a:srgbClr val="002060"/>
              </a:solidFill>
            </a:rPr>
            <a:t>Integrate</a:t>
          </a:r>
          <a:r>
            <a:rPr lang="en-US" sz="2800" b="1" dirty="0" smtClean="0">
              <a:solidFill>
                <a:srgbClr val="002060"/>
              </a:solidFill>
            </a:rPr>
            <a:t> rainwater management strategies combine technologies, policies and institutions</a:t>
          </a:r>
          <a:endParaRPr lang="en-IN" sz="2800" b="1" dirty="0">
            <a:solidFill>
              <a:srgbClr val="002060"/>
            </a:solidFill>
          </a:endParaRPr>
        </a:p>
      </dgm:t>
    </dgm:pt>
    <dgm:pt modelId="{44CC71E2-B782-480D-90D2-11268000A507}" type="parTrans" cxnId="{36157DCF-F8F4-457F-BF82-FA9CEAE0B7F1}">
      <dgm:prSet/>
      <dgm:spPr/>
      <dgm:t>
        <a:bodyPr/>
        <a:lstStyle/>
        <a:p>
          <a:endParaRPr lang="en-IN"/>
        </a:p>
      </dgm:t>
    </dgm:pt>
    <dgm:pt modelId="{B9ED8B77-A798-499A-B745-C1D88367C4D5}" type="sibTrans" cxnId="{36157DCF-F8F4-457F-BF82-FA9CEAE0B7F1}">
      <dgm:prSet/>
      <dgm:spPr/>
      <dgm:t>
        <a:bodyPr/>
        <a:lstStyle/>
        <a:p>
          <a:endParaRPr lang="en-IN"/>
        </a:p>
      </dgm:t>
    </dgm:pt>
    <dgm:pt modelId="{6A705129-1733-4365-8535-84A1ECCEBB3D}">
      <dgm:prSet phldrT="[Text]" custT="1"/>
      <dgm:spPr/>
      <dgm:t>
        <a:bodyPr/>
        <a:lstStyle/>
        <a:p>
          <a:pPr algn="l"/>
          <a:r>
            <a:rPr lang="en-US" sz="2000" b="1" dirty="0" smtClean="0">
              <a:solidFill>
                <a:srgbClr val="002060"/>
              </a:solidFill>
            </a:rPr>
            <a:t>Integrate land and water management, crop component technology, crop-livestock systems, pastoral systems, agro-forestry to raise productivity, incomes and slow down degradation.</a:t>
          </a:r>
          <a:endParaRPr lang="en-IN" sz="2000" b="1" dirty="0">
            <a:solidFill>
              <a:srgbClr val="002060"/>
            </a:solidFill>
          </a:endParaRPr>
        </a:p>
      </dgm:t>
    </dgm:pt>
    <dgm:pt modelId="{D6A11D82-833E-4FA2-BD6B-47241F19A0F6}" type="parTrans" cxnId="{4796EE84-4BD7-4C9B-95B0-5141F6F6FD2E}">
      <dgm:prSet/>
      <dgm:spPr/>
      <dgm:t>
        <a:bodyPr/>
        <a:lstStyle/>
        <a:p>
          <a:endParaRPr lang="en-IN"/>
        </a:p>
      </dgm:t>
    </dgm:pt>
    <dgm:pt modelId="{92CE17BE-070C-481D-9BBF-C40E3F9486B3}" type="sibTrans" cxnId="{4796EE84-4BD7-4C9B-95B0-5141F6F6FD2E}">
      <dgm:prSet/>
      <dgm:spPr/>
      <dgm:t>
        <a:bodyPr/>
        <a:lstStyle/>
        <a:p>
          <a:endParaRPr lang="en-IN"/>
        </a:p>
      </dgm:t>
    </dgm:pt>
    <dgm:pt modelId="{D060820C-1E48-4A3C-8B76-D11E19EF8273}">
      <dgm:prSet phldrT="[Text]" custT="1"/>
      <dgm:spPr/>
      <dgm:t>
        <a:bodyPr/>
        <a:lstStyle/>
        <a:p>
          <a:pPr algn="l"/>
          <a:r>
            <a:rPr lang="en-US" sz="2400" b="1" dirty="0" smtClean="0">
              <a:solidFill>
                <a:srgbClr val="FF0000"/>
              </a:solidFill>
            </a:rPr>
            <a:t>Examine the extent to which policy change and institutional strengthening and reform can spur widespread innovation.</a:t>
          </a:r>
          <a:endParaRPr lang="en-IN" sz="2400" b="1" dirty="0">
            <a:solidFill>
              <a:srgbClr val="FF0000"/>
            </a:solidFill>
          </a:endParaRPr>
        </a:p>
      </dgm:t>
    </dgm:pt>
    <dgm:pt modelId="{B450A9EB-6399-448E-981D-19A627E98E68}" type="parTrans" cxnId="{A4494FE6-4358-4126-B845-0B25132EEF94}">
      <dgm:prSet/>
      <dgm:spPr/>
      <dgm:t>
        <a:bodyPr/>
        <a:lstStyle/>
        <a:p>
          <a:endParaRPr lang="en-IN"/>
        </a:p>
      </dgm:t>
    </dgm:pt>
    <dgm:pt modelId="{19FEE3B4-9B30-4BB0-B1D9-FA8E2D639647}" type="sibTrans" cxnId="{A4494FE6-4358-4126-B845-0B25132EEF94}">
      <dgm:prSet/>
      <dgm:spPr/>
      <dgm:t>
        <a:bodyPr/>
        <a:lstStyle/>
        <a:p>
          <a:endParaRPr lang="en-IN"/>
        </a:p>
      </dgm:t>
    </dgm:pt>
    <dgm:pt modelId="{FFA62F41-2E2D-4071-B06F-6A3FD499979E}">
      <dgm:prSet phldrT="[Text]" custT="1"/>
      <dgm:spPr/>
      <dgm:t>
        <a:bodyPr/>
        <a:lstStyle/>
        <a:p>
          <a:pPr algn="l"/>
          <a:r>
            <a:rPr lang="en-US" sz="2400" b="1" dirty="0" smtClean="0">
              <a:solidFill>
                <a:srgbClr val="002060"/>
              </a:solidFill>
            </a:rPr>
            <a:t>Examine the role of  LPAs/LPs; micro-credit, co-op. societies and formal and informal institutions to improve RMS.</a:t>
          </a:r>
          <a:endParaRPr lang="en-IN" sz="2400" b="1" dirty="0">
            <a:solidFill>
              <a:srgbClr val="002060"/>
            </a:solidFill>
          </a:endParaRPr>
        </a:p>
      </dgm:t>
    </dgm:pt>
    <dgm:pt modelId="{91D8B337-F27A-4DB3-A5FD-03D368AF92DD}" type="parTrans" cxnId="{8038651C-9100-4F65-BD10-035A545420DA}">
      <dgm:prSet/>
      <dgm:spPr/>
      <dgm:t>
        <a:bodyPr/>
        <a:lstStyle/>
        <a:p>
          <a:endParaRPr lang="en-IN"/>
        </a:p>
      </dgm:t>
    </dgm:pt>
    <dgm:pt modelId="{FA8B3EDC-F3D2-4B1E-81A9-071A652AEFC0}" type="sibTrans" cxnId="{8038651C-9100-4F65-BD10-035A545420DA}">
      <dgm:prSet/>
      <dgm:spPr/>
      <dgm:t>
        <a:bodyPr/>
        <a:lstStyle/>
        <a:p>
          <a:endParaRPr lang="en-IN"/>
        </a:p>
      </dgm:t>
    </dgm:pt>
    <dgm:pt modelId="{3214BD38-88D1-4C2B-BB3D-963FFB591E2E}" type="pres">
      <dgm:prSet presAssocID="{E9A54201-1C05-4648-B6B4-51E407848EA3}" presName="composite" presStyleCnt="0">
        <dgm:presLayoutVars>
          <dgm:chMax val="1"/>
          <dgm:dir/>
          <dgm:resizeHandles val="exact"/>
        </dgm:presLayoutVars>
      </dgm:prSet>
      <dgm:spPr/>
      <dgm:t>
        <a:bodyPr/>
        <a:lstStyle/>
        <a:p>
          <a:endParaRPr lang="en-IN"/>
        </a:p>
      </dgm:t>
    </dgm:pt>
    <dgm:pt modelId="{B34A8CB8-3C01-4E1E-B553-0C446BE524C5}" type="pres">
      <dgm:prSet presAssocID="{97C8E191-5F0A-4069-A827-3C9F07C2D534}" presName="roof" presStyleLbl="dkBgShp" presStyleIdx="0" presStyleCnt="2"/>
      <dgm:spPr/>
      <dgm:t>
        <a:bodyPr/>
        <a:lstStyle/>
        <a:p>
          <a:endParaRPr lang="en-IN"/>
        </a:p>
      </dgm:t>
    </dgm:pt>
    <dgm:pt modelId="{20E3EF69-2705-42D3-9EDE-6657E1FB943A}" type="pres">
      <dgm:prSet presAssocID="{97C8E191-5F0A-4069-A827-3C9F07C2D534}" presName="pillars" presStyleCnt="0"/>
      <dgm:spPr/>
    </dgm:pt>
    <dgm:pt modelId="{1D673F3C-F164-4CE5-83CA-8B2F28CF9687}" type="pres">
      <dgm:prSet presAssocID="{97C8E191-5F0A-4069-A827-3C9F07C2D534}" presName="pillar1" presStyleLbl="node1" presStyleIdx="0" presStyleCnt="3">
        <dgm:presLayoutVars>
          <dgm:bulletEnabled val="1"/>
        </dgm:presLayoutVars>
      </dgm:prSet>
      <dgm:spPr/>
      <dgm:t>
        <a:bodyPr/>
        <a:lstStyle/>
        <a:p>
          <a:endParaRPr lang="en-IN"/>
        </a:p>
      </dgm:t>
    </dgm:pt>
    <dgm:pt modelId="{4E2622FC-BF7D-4F65-ABAC-4BC73493DDC9}" type="pres">
      <dgm:prSet presAssocID="{D060820C-1E48-4A3C-8B76-D11E19EF8273}" presName="pillarX" presStyleLbl="node1" presStyleIdx="1" presStyleCnt="3">
        <dgm:presLayoutVars>
          <dgm:bulletEnabled val="1"/>
        </dgm:presLayoutVars>
      </dgm:prSet>
      <dgm:spPr/>
      <dgm:t>
        <a:bodyPr/>
        <a:lstStyle/>
        <a:p>
          <a:endParaRPr lang="en-IN"/>
        </a:p>
      </dgm:t>
    </dgm:pt>
    <dgm:pt modelId="{66AFAF2E-1DBE-493B-A99F-FB151269B2B9}" type="pres">
      <dgm:prSet presAssocID="{FFA62F41-2E2D-4071-B06F-6A3FD499979E}" presName="pillarX" presStyleLbl="node1" presStyleIdx="2" presStyleCnt="3">
        <dgm:presLayoutVars>
          <dgm:bulletEnabled val="1"/>
        </dgm:presLayoutVars>
      </dgm:prSet>
      <dgm:spPr/>
      <dgm:t>
        <a:bodyPr/>
        <a:lstStyle/>
        <a:p>
          <a:endParaRPr lang="en-IN"/>
        </a:p>
      </dgm:t>
    </dgm:pt>
    <dgm:pt modelId="{E2B86980-B000-4121-A6A4-D254C39AB114}" type="pres">
      <dgm:prSet presAssocID="{97C8E191-5F0A-4069-A827-3C9F07C2D534}" presName="base" presStyleLbl="dkBgShp" presStyleIdx="1" presStyleCnt="2" custLinFactNeighborY="13420"/>
      <dgm:spPr/>
    </dgm:pt>
  </dgm:ptLst>
  <dgm:cxnLst>
    <dgm:cxn modelId="{3C309000-8C87-42DE-8AD7-FF2152F0EA3B}" type="presOf" srcId="{FFA62F41-2E2D-4071-B06F-6A3FD499979E}" destId="{66AFAF2E-1DBE-493B-A99F-FB151269B2B9}" srcOrd="0" destOrd="0" presId="urn:microsoft.com/office/officeart/2005/8/layout/hList3"/>
    <dgm:cxn modelId="{6F0D7E23-C898-4DD6-9C63-20516E417673}" type="presOf" srcId="{97C8E191-5F0A-4069-A827-3C9F07C2D534}" destId="{B34A8CB8-3C01-4E1E-B553-0C446BE524C5}" srcOrd="0" destOrd="0" presId="urn:microsoft.com/office/officeart/2005/8/layout/hList3"/>
    <dgm:cxn modelId="{A4494FE6-4358-4126-B845-0B25132EEF94}" srcId="{97C8E191-5F0A-4069-A827-3C9F07C2D534}" destId="{D060820C-1E48-4A3C-8B76-D11E19EF8273}" srcOrd="1" destOrd="0" parTransId="{B450A9EB-6399-448E-981D-19A627E98E68}" sibTransId="{19FEE3B4-9B30-4BB0-B1D9-FA8E2D639647}"/>
    <dgm:cxn modelId="{853130CC-365F-4D98-B8FD-0EC26331C772}" type="presOf" srcId="{D060820C-1E48-4A3C-8B76-D11E19EF8273}" destId="{4E2622FC-BF7D-4F65-ABAC-4BC73493DDC9}" srcOrd="0" destOrd="0" presId="urn:microsoft.com/office/officeart/2005/8/layout/hList3"/>
    <dgm:cxn modelId="{D87F6198-4EB8-418E-A5A1-23754A305E85}" type="presOf" srcId="{E9A54201-1C05-4648-B6B4-51E407848EA3}" destId="{3214BD38-88D1-4C2B-BB3D-963FFB591E2E}" srcOrd="0" destOrd="0" presId="urn:microsoft.com/office/officeart/2005/8/layout/hList3"/>
    <dgm:cxn modelId="{8038651C-9100-4F65-BD10-035A545420DA}" srcId="{97C8E191-5F0A-4069-A827-3C9F07C2D534}" destId="{FFA62F41-2E2D-4071-B06F-6A3FD499979E}" srcOrd="2" destOrd="0" parTransId="{91D8B337-F27A-4DB3-A5FD-03D368AF92DD}" sibTransId="{FA8B3EDC-F3D2-4B1E-81A9-071A652AEFC0}"/>
    <dgm:cxn modelId="{07CD6C8C-71BB-4CEB-9902-AED3A923B000}" type="presOf" srcId="{6A705129-1733-4365-8535-84A1ECCEBB3D}" destId="{1D673F3C-F164-4CE5-83CA-8B2F28CF9687}" srcOrd="0" destOrd="0" presId="urn:microsoft.com/office/officeart/2005/8/layout/hList3"/>
    <dgm:cxn modelId="{4796EE84-4BD7-4C9B-95B0-5141F6F6FD2E}" srcId="{97C8E191-5F0A-4069-A827-3C9F07C2D534}" destId="{6A705129-1733-4365-8535-84A1ECCEBB3D}" srcOrd="0" destOrd="0" parTransId="{D6A11D82-833E-4FA2-BD6B-47241F19A0F6}" sibTransId="{92CE17BE-070C-481D-9BBF-C40E3F9486B3}"/>
    <dgm:cxn modelId="{36157DCF-F8F4-457F-BF82-FA9CEAE0B7F1}" srcId="{E9A54201-1C05-4648-B6B4-51E407848EA3}" destId="{97C8E191-5F0A-4069-A827-3C9F07C2D534}" srcOrd="0" destOrd="0" parTransId="{44CC71E2-B782-480D-90D2-11268000A507}" sibTransId="{B9ED8B77-A798-499A-B745-C1D88367C4D5}"/>
    <dgm:cxn modelId="{77696FF5-996A-4E46-8CA4-018319B31A84}" type="presParOf" srcId="{3214BD38-88D1-4C2B-BB3D-963FFB591E2E}" destId="{B34A8CB8-3C01-4E1E-B553-0C446BE524C5}" srcOrd="0" destOrd="0" presId="urn:microsoft.com/office/officeart/2005/8/layout/hList3"/>
    <dgm:cxn modelId="{D74E8F42-2AF4-4719-A7CC-7D0EFC22F821}" type="presParOf" srcId="{3214BD38-88D1-4C2B-BB3D-963FFB591E2E}" destId="{20E3EF69-2705-42D3-9EDE-6657E1FB943A}" srcOrd="1" destOrd="0" presId="urn:microsoft.com/office/officeart/2005/8/layout/hList3"/>
    <dgm:cxn modelId="{176A9268-E843-493A-92BF-001F0FF23C92}" type="presParOf" srcId="{20E3EF69-2705-42D3-9EDE-6657E1FB943A}" destId="{1D673F3C-F164-4CE5-83CA-8B2F28CF9687}" srcOrd="0" destOrd="0" presId="urn:microsoft.com/office/officeart/2005/8/layout/hList3"/>
    <dgm:cxn modelId="{8089C047-E27F-462D-A684-4CDDFAAED94E}" type="presParOf" srcId="{20E3EF69-2705-42D3-9EDE-6657E1FB943A}" destId="{4E2622FC-BF7D-4F65-ABAC-4BC73493DDC9}" srcOrd="1" destOrd="0" presId="urn:microsoft.com/office/officeart/2005/8/layout/hList3"/>
    <dgm:cxn modelId="{352A7BCD-594C-4166-BCA7-5FE431E510C7}" type="presParOf" srcId="{20E3EF69-2705-42D3-9EDE-6657E1FB943A}" destId="{66AFAF2E-1DBE-493B-A99F-FB151269B2B9}" srcOrd="2" destOrd="0" presId="urn:microsoft.com/office/officeart/2005/8/layout/hList3"/>
    <dgm:cxn modelId="{358C2861-E577-45FE-9B9C-7894B7688BDC}" type="presParOf" srcId="{3214BD38-88D1-4C2B-BB3D-963FFB591E2E}" destId="{E2B86980-B000-4121-A6A4-D254C39AB114}" srcOrd="2" destOrd="0" presId="urn:microsoft.com/office/officeart/2005/8/layout/hList3"/>
  </dgm:cxnLst>
  <dgm:bg/>
  <dgm:whole/>
</dgm:dataModel>
</file>

<file path=ppt/diagrams/data3.xml><?xml version="1.0" encoding="utf-8"?>
<dgm:dataModel xmlns:dgm="http://schemas.openxmlformats.org/drawingml/2006/diagram" xmlns:a="http://schemas.openxmlformats.org/drawingml/2006/main">
  <dgm:ptLst>
    <dgm:pt modelId="{E9A54201-1C05-4648-B6B4-51E407848EA3}"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IN"/>
        </a:p>
      </dgm:t>
    </dgm:pt>
    <dgm:pt modelId="{97C8E191-5F0A-4069-A827-3C9F07C2D534}">
      <dgm:prSet phldrT="[Text]" custT="1"/>
      <dgm:spPr>
        <a:solidFill>
          <a:srgbClr val="FFFF66"/>
        </a:solidFill>
      </dgm:spPr>
      <dgm:t>
        <a:bodyPr/>
        <a:lstStyle/>
        <a:p>
          <a:r>
            <a:rPr lang="en-US" sz="2800" b="1" dirty="0" smtClean="0">
              <a:solidFill>
                <a:srgbClr val="002060"/>
              </a:solidFill>
            </a:rPr>
            <a:t>Innovative multidisciplinary research, building on existing knowledge</a:t>
          </a:r>
          <a:endParaRPr lang="en-IN" sz="2800" b="1" dirty="0">
            <a:solidFill>
              <a:srgbClr val="002060"/>
            </a:solidFill>
          </a:endParaRPr>
        </a:p>
      </dgm:t>
    </dgm:pt>
    <dgm:pt modelId="{44CC71E2-B782-480D-90D2-11268000A507}" type="parTrans" cxnId="{36157DCF-F8F4-457F-BF82-FA9CEAE0B7F1}">
      <dgm:prSet/>
      <dgm:spPr/>
      <dgm:t>
        <a:bodyPr/>
        <a:lstStyle/>
        <a:p>
          <a:endParaRPr lang="en-IN"/>
        </a:p>
      </dgm:t>
    </dgm:pt>
    <dgm:pt modelId="{B9ED8B77-A798-499A-B745-C1D88367C4D5}" type="sibTrans" cxnId="{36157DCF-F8F4-457F-BF82-FA9CEAE0B7F1}">
      <dgm:prSet/>
      <dgm:spPr/>
      <dgm:t>
        <a:bodyPr/>
        <a:lstStyle/>
        <a:p>
          <a:endParaRPr lang="en-IN"/>
        </a:p>
      </dgm:t>
    </dgm:pt>
    <dgm:pt modelId="{6A705129-1733-4365-8535-84A1ECCEBB3D}">
      <dgm:prSet phldrT="[Text]" custT="1"/>
      <dgm:spPr/>
      <dgm:t>
        <a:bodyPr/>
        <a:lstStyle/>
        <a:p>
          <a:pPr algn="l"/>
          <a:r>
            <a:rPr lang="en-US" sz="2000" b="1" dirty="0" smtClean="0">
              <a:solidFill>
                <a:srgbClr val="002060"/>
              </a:solidFill>
            </a:rPr>
            <a:t>1. Hydrometric analyses to provide insights into bio-physical processes, evaluate RMS and water use in landscape.</a:t>
          </a:r>
          <a:endParaRPr lang="en-IN" sz="2000" b="1" dirty="0">
            <a:solidFill>
              <a:srgbClr val="002060"/>
            </a:solidFill>
          </a:endParaRPr>
        </a:p>
      </dgm:t>
    </dgm:pt>
    <dgm:pt modelId="{D6A11D82-833E-4FA2-BD6B-47241F19A0F6}" type="parTrans" cxnId="{4796EE84-4BD7-4C9B-95B0-5141F6F6FD2E}">
      <dgm:prSet/>
      <dgm:spPr/>
      <dgm:t>
        <a:bodyPr/>
        <a:lstStyle/>
        <a:p>
          <a:endParaRPr lang="en-IN"/>
        </a:p>
      </dgm:t>
    </dgm:pt>
    <dgm:pt modelId="{92CE17BE-070C-481D-9BBF-C40E3F9486B3}" type="sibTrans" cxnId="{4796EE84-4BD7-4C9B-95B0-5141F6F6FD2E}">
      <dgm:prSet/>
      <dgm:spPr/>
      <dgm:t>
        <a:bodyPr/>
        <a:lstStyle/>
        <a:p>
          <a:endParaRPr lang="en-IN"/>
        </a:p>
      </dgm:t>
    </dgm:pt>
    <dgm:pt modelId="{D060820C-1E48-4A3C-8B76-D11E19EF8273}">
      <dgm:prSet phldrT="[Text]" custT="1"/>
      <dgm:spPr/>
      <dgm:t>
        <a:bodyPr/>
        <a:lstStyle/>
        <a:p>
          <a:pPr algn="l"/>
          <a:r>
            <a:rPr lang="en-US" sz="2400" b="1" dirty="0" smtClean="0">
              <a:solidFill>
                <a:srgbClr val="FF0000"/>
              </a:solidFill>
            </a:rPr>
            <a:t>2. Livelihood monitoring and economic analysis to know how people benefit or lose, equity, gender.</a:t>
          </a:r>
          <a:endParaRPr lang="en-IN" sz="2400" b="1" dirty="0">
            <a:solidFill>
              <a:srgbClr val="FF0000"/>
            </a:solidFill>
          </a:endParaRPr>
        </a:p>
      </dgm:t>
    </dgm:pt>
    <dgm:pt modelId="{B450A9EB-6399-448E-981D-19A627E98E68}" type="parTrans" cxnId="{A4494FE6-4358-4126-B845-0B25132EEF94}">
      <dgm:prSet/>
      <dgm:spPr/>
      <dgm:t>
        <a:bodyPr/>
        <a:lstStyle/>
        <a:p>
          <a:endParaRPr lang="en-IN"/>
        </a:p>
      </dgm:t>
    </dgm:pt>
    <dgm:pt modelId="{19FEE3B4-9B30-4BB0-B1D9-FA8E2D639647}" type="sibTrans" cxnId="{A4494FE6-4358-4126-B845-0B25132EEF94}">
      <dgm:prSet/>
      <dgm:spPr/>
      <dgm:t>
        <a:bodyPr/>
        <a:lstStyle/>
        <a:p>
          <a:endParaRPr lang="en-IN"/>
        </a:p>
      </dgm:t>
    </dgm:pt>
    <dgm:pt modelId="{FFA62F41-2E2D-4071-B06F-6A3FD499979E}">
      <dgm:prSet phldrT="[Text]" custT="1"/>
      <dgm:spPr/>
      <dgm:t>
        <a:bodyPr/>
        <a:lstStyle/>
        <a:p>
          <a:pPr algn="l"/>
          <a:r>
            <a:rPr lang="en-US" sz="2400" b="1" dirty="0" smtClean="0">
              <a:solidFill>
                <a:srgbClr val="002060"/>
              </a:solidFill>
            </a:rPr>
            <a:t>4.Institutional analysis, social norms and approaches, formal &amp; informal policies, CPR management</a:t>
          </a:r>
          <a:endParaRPr lang="en-IN" sz="2400" b="1" dirty="0">
            <a:solidFill>
              <a:srgbClr val="002060"/>
            </a:solidFill>
          </a:endParaRPr>
        </a:p>
      </dgm:t>
    </dgm:pt>
    <dgm:pt modelId="{91D8B337-F27A-4DB3-A5FD-03D368AF92DD}" type="parTrans" cxnId="{8038651C-9100-4F65-BD10-035A545420DA}">
      <dgm:prSet/>
      <dgm:spPr/>
      <dgm:t>
        <a:bodyPr/>
        <a:lstStyle/>
        <a:p>
          <a:endParaRPr lang="en-IN"/>
        </a:p>
      </dgm:t>
    </dgm:pt>
    <dgm:pt modelId="{FA8B3EDC-F3D2-4B1E-81A9-071A652AEFC0}" type="sibTrans" cxnId="{8038651C-9100-4F65-BD10-035A545420DA}">
      <dgm:prSet/>
      <dgm:spPr/>
      <dgm:t>
        <a:bodyPr/>
        <a:lstStyle/>
        <a:p>
          <a:endParaRPr lang="en-IN"/>
        </a:p>
      </dgm:t>
    </dgm:pt>
    <dgm:pt modelId="{A84F858C-32F5-4813-B683-D3F2946B8DDE}">
      <dgm:prSet custT="1"/>
      <dgm:spPr/>
      <dgm:t>
        <a:bodyPr/>
        <a:lstStyle/>
        <a:p>
          <a:pPr algn="l"/>
          <a:r>
            <a:rPr lang="en-US" sz="2400" b="1" dirty="0" smtClean="0">
              <a:solidFill>
                <a:srgbClr val="0000CC"/>
              </a:solidFill>
            </a:rPr>
            <a:t>3. Ecosystem assessment of impacts at landscape scale</a:t>
          </a:r>
          <a:endParaRPr lang="en-IN" sz="2400" b="1" dirty="0">
            <a:solidFill>
              <a:srgbClr val="0000CC"/>
            </a:solidFill>
          </a:endParaRPr>
        </a:p>
      </dgm:t>
    </dgm:pt>
    <dgm:pt modelId="{404744C5-9814-4E5F-8DE0-66F4B25AE4D4}" type="parTrans" cxnId="{E2A5EE69-0A36-4F8A-B4C8-307F480151F0}">
      <dgm:prSet/>
      <dgm:spPr/>
      <dgm:t>
        <a:bodyPr/>
        <a:lstStyle/>
        <a:p>
          <a:endParaRPr lang="en-IN"/>
        </a:p>
      </dgm:t>
    </dgm:pt>
    <dgm:pt modelId="{093D2796-798B-4B9A-84CE-194A75F368AC}" type="sibTrans" cxnId="{E2A5EE69-0A36-4F8A-B4C8-307F480151F0}">
      <dgm:prSet/>
      <dgm:spPr/>
      <dgm:t>
        <a:bodyPr/>
        <a:lstStyle/>
        <a:p>
          <a:endParaRPr lang="en-IN"/>
        </a:p>
      </dgm:t>
    </dgm:pt>
    <dgm:pt modelId="{3214BD38-88D1-4C2B-BB3D-963FFB591E2E}" type="pres">
      <dgm:prSet presAssocID="{E9A54201-1C05-4648-B6B4-51E407848EA3}" presName="composite" presStyleCnt="0">
        <dgm:presLayoutVars>
          <dgm:chMax val="1"/>
          <dgm:dir/>
          <dgm:resizeHandles val="exact"/>
        </dgm:presLayoutVars>
      </dgm:prSet>
      <dgm:spPr/>
      <dgm:t>
        <a:bodyPr/>
        <a:lstStyle/>
        <a:p>
          <a:endParaRPr lang="en-IN"/>
        </a:p>
      </dgm:t>
    </dgm:pt>
    <dgm:pt modelId="{B34A8CB8-3C01-4E1E-B553-0C446BE524C5}" type="pres">
      <dgm:prSet presAssocID="{97C8E191-5F0A-4069-A827-3C9F07C2D534}" presName="roof" presStyleLbl="dkBgShp" presStyleIdx="0" presStyleCnt="2" custScaleY="76471"/>
      <dgm:spPr/>
      <dgm:t>
        <a:bodyPr/>
        <a:lstStyle/>
        <a:p>
          <a:endParaRPr lang="en-IN"/>
        </a:p>
      </dgm:t>
    </dgm:pt>
    <dgm:pt modelId="{20E3EF69-2705-42D3-9EDE-6657E1FB943A}" type="pres">
      <dgm:prSet presAssocID="{97C8E191-5F0A-4069-A827-3C9F07C2D534}" presName="pillars" presStyleCnt="0"/>
      <dgm:spPr/>
    </dgm:pt>
    <dgm:pt modelId="{1D673F3C-F164-4CE5-83CA-8B2F28CF9687}" type="pres">
      <dgm:prSet presAssocID="{97C8E191-5F0A-4069-A827-3C9F07C2D534}" presName="pillar1" presStyleLbl="node1" presStyleIdx="0" presStyleCnt="4" custScaleY="114939">
        <dgm:presLayoutVars>
          <dgm:bulletEnabled val="1"/>
        </dgm:presLayoutVars>
      </dgm:prSet>
      <dgm:spPr/>
      <dgm:t>
        <a:bodyPr/>
        <a:lstStyle/>
        <a:p>
          <a:endParaRPr lang="en-IN"/>
        </a:p>
      </dgm:t>
    </dgm:pt>
    <dgm:pt modelId="{4E2622FC-BF7D-4F65-ABAC-4BC73493DDC9}" type="pres">
      <dgm:prSet presAssocID="{D060820C-1E48-4A3C-8B76-D11E19EF8273}" presName="pillarX" presStyleLbl="node1" presStyleIdx="1" presStyleCnt="4" custScaleY="114939">
        <dgm:presLayoutVars>
          <dgm:bulletEnabled val="1"/>
        </dgm:presLayoutVars>
      </dgm:prSet>
      <dgm:spPr/>
      <dgm:t>
        <a:bodyPr/>
        <a:lstStyle/>
        <a:p>
          <a:endParaRPr lang="en-IN"/>
        </a:p>
      </dgm:t>
    </dgm:pt>
    <dgm:pt modelId="{1F923CC7-E1DB-4DD6-BFA0-7A928854914B}" type="pres">
      <dgm:prSet presAssocID="{A84F858C-32F5-4813-B683-D3F2946B8DDE}" presName="pillarX" presStyleLbl="node1" presStyleIdx="2" presStyleCnt="4" custScaleY="114939">
        <dgm:presLayoutVars>
          <dgm:bulletEnabled val="1"/>
        </dgm:presLayoutVars>
      </dgm:prSet>
      <dgm:spPr/>
      <dgm:t>
        <a:bodyPr/>
        <a:lstStyle/>
        <a:p>
          <a:endParaRPr lang="en-IN"/>
        </a:p>
      </dgm:t>
    </dgm:pt>
    <dgm:pt modelId="{66AFAF2E-1DBE-493B-A99F-FB151269B2B9}" type="pres">
      <dgm:prSet presAssocID="{FFA62F41-2E2D-4071-B06F-6A3FD499979E}" presName="pillarX" presStyleLbl="node1" presStyleIdx="3" presStyleCnt="4" custScaleY="114939">
        <dgm:presLayoutVars>
          <dgm:bulletEnabled val="1"/>
        </dgm:presLayoutVars>
      </dgm:prSet>
      <dgm:spPr/>
      <dgm:t>
        <a:bodyPr/>
        <a:lstStyle/>
        <a:p>
          <a:endParaRPr lang="en-IN"/>
        </a:p>
      </dgm:t>
    </dgm:pt>
    <dgm:pt modelId="{E2B86980-B000-4121-A6A4-D254C39AB114}" type="pres">
      <dgm:prSet presAssocID="{97C8E191-5F0A-4069-A827-3C9F07C2D534}" presName="base" presStyleLbl="dkBgShp" presStyleIdx="1" presStyleCnt="2" custLinFactNeighborY="13420"/>
      <dgm:spPr/>
    </dgm:pt>
  </dgm:ptLst>
  <dgm:cxnLst>
    <dgm:cxn modelId="{017CE46E-F738-4159-B5EA-3D22B77019D6}" type="presOf" srcId="{FFA62F41-2E2D-4071-B06F-6A3FD499979E}" destId="{66AFAF2E-1DBE-493B-A99F-FB151269B2B9}" srcOrd="0" destOrd="0" presId="urn:microsoft.com/office/officeart/2005/8/layout/hList3"/>
    <dgm:cxn modelId="{B6777934-1072-4929-AE6A-4851EB364E1C}" type="presOf" srcId="{A84F858C-32F5-4813-B683-D3F2946B8DDE}" destId="{1F923CC7-E1DB-4DD6-BFA0-7A928854914B}" srcOrd="0" destOrd="0" presId="urn:microsoft.com/office/officeart/2005/8/layout/hList3"/>
    <dgm:cxn modelId="{7F6D422E-7A65-491D-88E6-265890B1A51B}" type="presOf" srcId="{D060820C-1E48-4A3C-8B76-D11E19EF8273}" destId="{4E2622FC-BF7D-4F65-ABAC-4BC73493DDC9}" srcOrd="0" destOrd="0" presId="urn:microsoft.com/office/officeart/2005/8/layout/hList3"/>
    <dgm:cxn modelId="{A4494FE6-4358-4126-B845-0B25132EEF94}" srcId="{97C8E191-5F0A-4069-A827-3C9F07C2D534}" destId="{D060820C-1E48-4A3C-8B76-D11E19EF8273}" srcOrd="1" destOrd="0" parTransId="{B450A9EB-6399-448E-981D-19A627E98E68}" sibTransId="{19FEE3B4-9B30-4BB0-B1D9-FA8E2D639647}"/>
    <dgm:cxn modelId="{E2A5EE69-0A36-4F8A-B4C8-307F480151F0}" srcId="{97C8E191-5F0A-4069-A827-3C9F07C2D534}" destId="{A84F858C-32F5-4813-B683-D3F2946B8DDE}" srcOrd="2" destOrd="0" parTransId="{404744C5-9814-4E5F-8DE0-66F4B25AE4D4}" sibTransId="{093D2796-798B-4B9A-84CE-194A75F368AC}"/>
    <dgm:cxn modelId="{DAE761F2-70AF-4EA1-B20C-53FD984CBB17}" type="presOf" srcId="{E9A54201-1C05-4648-B6B4-51E407848EA3}" destId="{3214BD38-88D1-4C2B-BB3D-963FFB591E2E}" srcOrd="0" destOrd="0" presId="urn:microsoft.com/office/officeart/2005/8/layout/hList3"/>
    <dgm:cxn modelId="{8038651C-9100-4F65-BD10-035A545420DA}" srcId="{97C8E191-5F0A-4069-A827-3C9F07C2D534}" destId="{FFA62F41-2E2D-4071-B06F-6A3FD499979E}" srcOrd="3" destOrd="0" parTransId="{91D8B337-F27A-4DB3-A5FD-03D368AF92DD}" sibTransId="{FA8B3EDC-F3D2-4B1E-81A9-071A652AEFC0}"/>
    <dgm:cxn modelId="{4796EE84-4BD7-4C9B-95B0-5141F6F6FD2E}" srcId="{97C8E191-5F0A-4069-A827-3C9F07C2D534}" destId="{6A705129-1733-4365-8535-84A1ECCEBB3D}" srcOrd="0" destOrd="0" parTransId="{D6A11D82-833E-4FA2-BD6B-47241F19A0F6}" sibTransId="{92CE17BE-070C-481D-9BBF-C40E3F9486B3}"/>
    <dgm:cxn modelId="{F033794F-7685-4B9F-96AF-641C814B77AC}" type="presOf" srcId="{97C8E191-5F0A-4069-A827-3C9F07C2D534}" destId="{B34A8CB8-3C01-4E1E-B553-0C446BE524C5}" srcOrd="0" destOrd="0" presId="urn:microsoft.com/office/officeart/2005/8/layout/hList3"/>
    <dgm:cxn modelId="{36157DCF-F8F4-457F-BF82-FA9CEAE0B7F1}" srcId="{E9A54201-1C05-4648-B6B4-51E407848EA3}" destId="{97C8E191-5F0A-4069-A827-3C9F07C2D534}" srcOrd="0" destOrd="0" parTransId="{44CC71E2-B782-480D-90D2-11268000A507}" sibTransId="{B9ED8B77-A798-499A-B745-C1D88367C4D5}"/>
    <dgm:cxn modelId="{3206FF54-BB60-4DDC-8B68-92A7E0F7D4FE}" type="presOf" srcId="{6A705129-1733-4365-8535-84A1ECCEBB3D}" destId="{1D673F3C-F164-4CE5-83CA-8B2F28CF9687}" srcOrd="0" destOrd="0" presId="urn:microsoft.com/office/officeart/2005/8/layout/hList3"/>
    <dgm:cxn modelId="{C102EF31-0C88-45F7-8F52-21774030A141}" type="presParOf" srcId="{3214BD38-88D1-4C2B-BB3D-963FFB591E2E}" destId="{B34A8CB8-3C01-4E1E-B553-0C446BE524C5}" srcOrd="0" destOrd="0" presId="urn:microsoft.com/office/officeart/2005/8/layout/hList3"/>
    <dgm:cxn modelId="{32D2D6CC-F61F-4F5D-ACB0-28004861550C}" type="presParOf" srcId="{3214BD38-88D1-4C2B-BB3D-963FFB591E2E}" destId="{20E3EF69-2705-42D3-9EDE-6657E1FB943A}" srcOrd="1" destOrd="0" presId="urn:microsoft.com/office/officeart/2005/8/layout/hList3"/>
    <dgm:cxn modelId="{2E0AD800-FA2F-402F-AF54-DA2B6D1BB96A}" type="presParOf" srcId="{20E3EF69-2705-42D3-9EDE-6657E1FB943A}" destId="{1D673F3C-F164-4CE5-83CA-8B2F28CF9687}" srcOrd="0" destOrd="0" presId="urn:microsoft.com/office/officeart/2005/8/layout/hList3"/>
    <dgm:cxn modelId="{0454CD4F-136A-4314-A8CE-264FDDEDB91C}" type="presParOf" srcId="{20E3EF69-2705-42D3-9EDE-6657E1FB943A}" destId="{4E2622FC-BF7D-4F65-ABAC-4BC73493DDC9}" srcOrd="1" destOrd="0" presId="urn:microsoft.com/office/officeart/2005/8/layout/hList3"/>
    <dgm:cxn modelId="{C99D88D8-A081-45CC-8606-CC583ED9C491}" type="presParOf" srcId="{20E3EF69-2705-42D3-9EDE-6657E1FB943A}" destId="{1F923CC7-E1DB-4DD6-BFA0-7A928854914B}" srcOrd="2" destOrd="0" presId="urn:microsoft.com/office/officeart/2005/8/layout/hList3"/>
    <dgm:cxn modelId="{B5DFA411-BD61-4057-A163-346004AE693D}" type="presParOf" srcId="{20E3EF69-2705-42D3-9EDE-6657E1FB943A}" destId="{66AFAF2E-1DBE-493B-A99F-FB151269B2B9}" srcOrd="3" destOrd="0" presId="urn:microsoft.com/office/officeart/2005/8/layout/hList3"/>
    <dgm:cxn modelId="{19CECFDE-C185-4E27-8C7C-B97A404FE539}" type="presParOf" srcId="{3214BD38-88D1-4C2B-BB3D-963FFB591E2E}" destId="{E2B86980-B000-4121-A6A4-D254C39AB114}" srcOrd="2" destOrd="0" presId="urn:microsoft.com/office/officeart/2005/8/layout/hList3"/>
  </dgm:cxnLst>
  <dgm:bg/>
  <dgm:whole/>
</dgm:dataModel>
</file>

<file path=ppt/diagrams/data4.xml><?xml version="1.0" encoding="utf-8"?>
<dgm:dataModel xmlns:dgm="http://schemas.openxmlformats.org/drawingml/2006/diagram" xmlns:a="http://schemas.openxmlformats.org/drawingml/2006/main">
  <dgm:ptLst>
    <dgm:pt modelId="{1D35E914-B2A2-4146-9D22-E2C3ADB771F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IN"/>
        </a:p>
      </dgm:t>
    </dgm:pt>
    <dgm:pt modelId="{237E5123-1685-4CB1-B600-A55C0D28BEAD}">
      <dgm:prSet phldrT="[Text]" custT="1"/>
      <dgm:spPr>
        <a:ln>
          <a:solidFill>
            <a:srgbClr val="3366FF"/>
          </a:solidFill>
        </a:ln>
        <a:effectLst>
          <a:glow rad="63500">
            <a:schemeClr val="accent1">
              <a:satMod val="175000"/>
              <a:alpha val="40000"/>
            </a:schemeClr>
          </a:glow>
        </a:effectLst>
      </dgm:spPr>
      <dgm:t>
        <a:bodyPr/>
        <a:lstStyle/>
        <a:p>
          <a:r>
            <a:rPr lang="en-US" sz="2400" b="1" dirty="0" err="1" smtClean="0">
              <a:solidFill>
                <a:srgbClr val="0000CC"/>
              </a:solidFill>
            </a:rPr>
            <a:t>MoARD</a:t>
          </a:r>
          <a:r>
            <a:rPr lang="en-US" sz="2400" b="1" dirty="0" smtClean="0">
              <a:solidFill>
                <a:srgbClr val="0000CC"/>
              </a:solidFill>
            </a:rPr>
            <a:t>/ RARIs</a:t>
          </a:r>
          <a:endParaRPr lang="en-IN" sz="2400" b="1" dirty="0">
            <a:solidFill>
              <a:srgbClr val="0000CC"/>
            </a:solidFill>
          </a:endParaRPr>
        </a:p>
      </dgm:t>
    </dgm:pt>
    <dgm:pt modelId="{972D014A-5363-4B62-AEC0-70C9F925370F}" type="parTrans" cxnId="{85659C53-D81E-4C9B-BE66-AB42CCCF0BF4}">
      <dgm:prSet/>
      <dgm:spPr/>
      <dgm:t>
        <a:bodyPr/>
        <a:lstStyle/>
        <a:p>
          <a:endParaRPr lang="en-IN" b="1">
            <a:solidFill>
              <a:srgbClr val="0000CC"/>
            </a:solidFill>
          </a:endParaRPr>
        </a:p>
      </dgm:t>
    </dgm:pt>
    <dgm:pt modelId="{30836669-33AA-4B1C-B54E-3F436C2D7E54}" type="sibTrans" cxnId="{85659C53-D81E-4C9B-BE66-AB42CCCF0BF4}">
      <dgm:prSet/>
      <dgm:spPr/>
      <dgm:t>
        <a:bodyPr/>
        <a:lstStyle/>
        <a:p>
          <a:endParaRPr lang="en-IN" b="1">
            <a:solidFill>
              <a:srgbClr val="0000CC"/>
            </a:solidFill>
          </a:endParaRPr>
        </a:p>
      </dgm:t>
    </dgm:pt>
    <dgm:pt modelId="{3BA89600-868C-41FC-B1F9-F6C5E655A20D}">
      <dgm:prSet phldrT="[Text]" custT="1"/>
      <dgm:spPr>
        <a:ln>
          <a:solidFill>
            <a:srgbClr val="3366FF"/>
          </a:solidFill>
        </a:ln>
        <a:effectLst>
          <a:glow rad="63500">
            <a:schemeClr val="accent1">
              <a:satMod val="175000"/>
              <a:alpha val="40000"/>
            </a:schemeClr>
          </a:glow>
        </a:effectLst>
      </dgm:spPr>
      <dgm:t>
        <a:bodyPr/>
        <a:lstStyle/>
        <a:p>
          <a:r>
            <a:rPr lang="en-US" sz="2400" b="1" dirty="0" err="1" smtClean="0">
              <a:solidFill>
                <a:srgbClr val="0000CC"/>
              </a:solidFill>
            </a:rPr>
            <a:t>MoWR</a:t>
          </a:r>
          <a:r>
            <a:rPr lang="en-US" sz="2400" b="1" dirty="0" smtClean="0">
              <a:solidFill>
                <a:srgbClr val="0000CC"/>
              </a:solidFill>
            </a:rPr>
            <a:t>/ NMSA</a:t>
          </a:r>
          <a:endParaRPr lang="en-IN" sz="2400" b="1" dirty="0">
            <a:solidFill>
              <a:srgbClr val="0000CC"/>
            </a:solidFill>
          </a:endParaRPr>
        </a:p>
      </dgm:t>
    </dgm:pt>
    <dgm:pt modelId="{BA17B750-C69A-4D29-924A-7CF9A9CFCAEE}" type="parTrans" cxnId="{37937B25-2530-497E-96F3-51B4A6122C49}">
      <dgm:prSet/>
      <dgm:spPr/>
      <dgm:t>
        <a:bodyPr/>
        <a:lstStyle/>
        <a:p>
          <a:endParaRPr lang="en-IN" b="1">
            <a:solidFill>
              <a:srgbClr val="0000CC"/>
            </a:solidFill>
          </a:endParaRPr>
        </a:p>
      </dgm:t>
    </dgm:pt>
    <dgm:pt modelId="{D7626DFB-E9E6-438C-A80A-3253B5D53609}" type="sibTrans" cxnId="{37937B25-2530-497E-96F3-51B4A6122C49}">
      <dgm:prSet/>
      <dgm:spPr/>
      <dgm:t>
        <a:bodyPr/>
        <a:lstStyle/>
        <a:p>
          <a:endParaRPr lang="en-IN" b="1">
            <a:solidFill>
              <a:srgbClr val="0000CC"/>
            </a:solidFill>
          </a:endParaRPr>
        </a:p>
      </dgm:t>
    </dgm:pt>
    <dgm:pt modelId="{64AA827A-7003-4BEF-96C4-6E138A7A874A}">
      <dgm:prSet phldrT="[Text]" custT="1"/>
      <dgm:spPr>
        <a:ln>
          <a:solidFill>
            <a:srgbClr val="3366FF"/>
          </a:solidFill>
        </a:ln>
        <a:effectLst>
          <a:glow rad="63500">
            <a:schemeClr val="accent1">
              <a:satMod val="175000"/>
              <a:alpha val="40000"/>
            </a:schemeClr>
          </a:glow>
        </a:effectLst>
      </dgm:spPr>
      <dgm:t>
        <a:bodyPr/>
        <a:lstStyle/>
        <a:p>
          <a:r>
            <a:rPr lang="en-US" sz="2400" b="1" u="sng" dirty="0" smtClean="0">
              <a:solidFill>
                <a:srgbClr val="0000CC"/>
              </a:solidFill>
            </a:rPr>
            <a:t>Universities</a:t>
          </a:r>
        </a:p>
        <a:p>
          <a:r>
            <a:rPr lang="en-US" sz="2000" b="1" dirty="0" err="1" smtClean="0">
              <a:solidFill>
                <a:srgbClr val="0000CC"/>
              </a:solidFill>
            </a:rPr>
            <a:t>Bahir</a:t>
          </a:r>
          <a:r>
            <a:rPr lang="en-US" sz="2000" b="1" dirty="0" smtClean="0">
              <a:solidFill>
                <a:srgbClr val="0000CC"/>
              </a:solidFill>
            </a:rPr>
            <a:t>-Dar, Ambo, </a:t>
          </a:r>
          <a:r>
            <a:rPr lang="en-US" sz="2000" b="1" dirty="0" err="1" smtClean="0">
              <a:solidFill>
                <a:srgbClr val="0000CC"/>
              </a:solidFill>
            </a:rPr>
            <a:t>Wollega</a:t>
          </a:r>
          <a:r>
            <a:rPr lang="en-US" sz="2000" b="1" dirty="0" smtClean="0">
              <a:solidFill>
                <a:srgbClr val="0000CC"/>
              </a:solidFill>
            </a:rPr>
            <a:t>, AAU</a:t>
          </a:r>
          <a:endParaRPr lang="en-IN" sz="2000" b="1" dirty="0">
            <a:solidFill>
              <a:srgbClr val="0000CC"/>
            </a:solidFill>
          </a:endParaRPr>
        </a:p>
      </dgm:t>
    </dgm:pt>
    <dgm:pt modelId="{B62E6474-C1DB-47D3-813B-ECCE7419CDBC}" type="parTrans" cxnId="{4A176C06-35D6-4495-93B2-9398E6D2DED8}">
      <dgm:prSet/>
      <dgm:spPr/>
      <dgm:t>
        <a:bodyPr/>
        <a:lstStyle/>
        <a:p>
          <a:endParaRPr lang="en-IN" b="1">
            <a:solidFill>
              <a:srgbClr val="0000CC"/>
            </a:solidFill>
          </a:endParaRPr>
        </a:p>
      </dgm:t>
    </dgm:pt>
    <dgm:pt modelId="{52F2D206-19F1-4441-90C1-170068A6A9AF}" type="sibTrans" cxnId="{4A176C06-35D6-4495-93B2-9398E6D2DED8}">
      <dgm:prSet/>
      <dgm:spPr/>
      <dgm:t>
        <a:bodyPr/>
        <a:lstStyle/>
        <a:p>
          <a:endParaRPr lang="en-IN" b="1">
            <a:solidFill>
              <a:srgbClr val="0000CC"/>
            </a:solidFill>
          </a:endParaRPr>
        </a:p>
      </dgm:t>
    </dgm:pt>
    <dgm:pt modelId="{26FF6222-D8F6-47CA-8582-D5A245D4F23B}">
      <dgm:prSet phldrT="[Text]" custT="1"/>
      <dgm:spPr>
        <a:ln>
          <a:solidFill>
            <a:srgbClr val="3366FF"/>
          </a:solidFill>
        </a:ln>
        <a:effectLst>
          <a:glow rad="63500">
            <a:schemeClr val="accent1">
              <a:satMod val="175000"/>
              <a:alpha val="40000"/>
            </a:schemeClr>
          </a:glow>
        </a:effectLst>
      </dgm:spPr>
      <dgm:t>
        <a:bodyPr/>
        <a:lstStyle/>
        <a:p>
          <a:r>
            <a:rPr lang="en-US" sz="2000" b="1" dirty="0" err="1" smtClean="0">
              <a:solidFill>
                <a:srgbClr val="0000CC"/>
              </a:solidFill>
            </a:rPr>
            <a:t>Woreda</a:t>
          </a:r>
          <a:r>
            <a:rPr lang="en-US" sz="2000" b="1" dirty="0" smtClean="0">
              <a:solidFill>
                <a:srgbClr val="0000CC"/>
              </a:solidFill>
            </a:rPr>
            <a:t> Administration / Line Departments</a:t>
          </a:r>
          <a:endParaRPr lang="en-IN" sz="2000" b="1" dirty="0">
            <a:solidFill>
              <a:srgbClr val="0000CC"/>
            </a:solidFill>
          </a:endParaRPr>
        </a:p>
      </dgm:t>
    </dgm:pt>
    <dgm:pt modelId="{AB2A0550-CAF9-4FF8-A00A-A4917CD15861}" type="parTrans" cxnId="{C7370191-2E6A-4039-8F4E-1F7A4E17D1D3}">
      <dgm:prSet/>
      <dgm:spPr/>
      <dgm:t>
        <a:bodyPr/>
        <a:lstStyle/>
        <a:p>
          <a:endParaRPr lang="en-IN" b="1">
            <a:solidFill>
              <a:srgbClr val="0000CC"/>
            </a:solidFill>
          </a:endParaRPr>
        </a:p>
      </dgm:t>
    </dgm:pt>
    <dgm:pt modelId="{27360330-FCD8-4819-9874-25B348347F6E}" type="sibTrans" cxnId="{C7370191-2E6A-4039-8F4E-1F7A4E17D1D3}">
      <dgm:prSet/>
      <dgm:spPr/>
      <dgm:t>
        <a:bodyPr/>
        <a:lstStyle/>
        <a:p>
          <a:endParaRPr lang="en-IN" b="1">
            <a:solidFill>
              <a:srgbClr val="0000CC"/>
            </a:solidFill>
          </a:endParaRPr>
        </a:p>
      </dgm:t>
    </dgm:pt>
    <dgm:pt modelId="{8D9DF90D-B25C-4C9C-9AB6-1E2E5A71E7D6}">
      <dgm:prSet phldrT="[Text]" custT="1"/>
      <dgm:spPr>
        <a:ln>
          <a:solidFill>
            <a:srgbClr val="3366FF"/>
          </a:solidFill>
        </a:ln>
        <a:effectLst>
          <a:glow rad="63500">
            <a:schemeClr val="accent1">
              <a:satMod val="175000"/>
              <a:alpha val="40000"/>
            </a:schemeClr>
          </a:glow>
        </a:effectLst>
      </dgm:spPr>
      <dgm:t>
        <a:bodyPr/>
        <a:lstStyle/>
        <a:p>
          <a:r>
            <a:rPr lang="en-US" sz="2000" b="1" dirty="0" smtClean="0">
              <a:solidFill>
                <a:srgbClr val="0000CC"/>
              </a:solidFill>
            </a:rPr>
            <a:t>NGOs/ Other R&amp;D institutes, ERWHA, GTZ…..</a:t>
          </a:r>
          <a:endParaRPr lang="en-IN" sz="2000" b="1" dirty="0">
            <a:solidFill>
              <a:srgbClr val="0000CC"/>
            </a:solidFill>
          </a:endParaRPr>
        </a:p>
      </dgm:t>
    </dgm:pt>
    <dgm:pt modelId="{73F204AB-45D1-4078-B675-76A161CC930A}" type="parTrans" cxnId="{E63952A7-21E4-496F-9E37-6689854DE8AD}">
      <dgm:prSet/>
      <dgm:spPr/>
      <dgm:t>
        <a:bodyPr/>
        <a:lstStyle/>
        <a:p>
          <a:endParaRPr lang="en-IN" b="1">
            <a:solidFill>
              <a:srgbClr val="0000CC"/>
            </a:solidFill>
          </a:endParaRPr>
        </a:p>
      </dgm:t>
    </dgm:pt>
    <dgm:pt modelId="{68919949-B4AE-4E0B-AFCD-1512C2E4885E}" type="sibTrans" cxnId="{E63952A7-21E4-496F-9E37-6689854DE8AD}">
      <dgm:prSet/>
      <dgm:spPr/>
      <dgm:t>
        <a:bodyPr/>
        <a:lstStyle/>
        <a:p>
          <a:endParaRPr lang="en-IN" b="1">
            <a:solidFill>
              <a:srgbClr val="0000CC"/>
            </a:solidFill>
          </a:endParaRPr>
        </a:p>
      </dgm:t>
    </dgm:pt>
    <dgm:pt modelId="{E9B232F3-8348-405A-B540-51794683242C}" type="pres">
      <dgm:prSet presAssocID="{1D35E914-B2A2-4146-9D22-E2C3ADB771FC}" presName="diagram" presStyleCnt="0">
        <dgm:presLayoutVars>
          <dgm:dir/>
          <dgm:resizeHandles val="exact"/>
        </dgm:presLayoutVars>
      </dgm:prSet>
      <dgm:spPr/>
      <dgm:t>
        <a:bodyPr/>
        <a:lstStyle/>
        <a:p>
          <a:endParaRPr lang="en-IN"/>
        </a:p>
      </dgm:t>
    </dgm:pt>
    <dgm:pt modelId="{9599D218-D4BC-448C-964D-68C5DB48AA84}" type="pres">
      <dgm:prSet presAssocID="{237E5123-1685-4CB1-B600-A55C0D28BEAD}" presName="node" presStyleLbl="node1" presStyleIdx="0" presStyleCnt="5">
        <dgm:presLayoutVars>
          <dgm:bulletEnabled val="1"/>
        </dgm:presLayoutVars>
      </dgm:prSet>
      <dgm:spPr/>
      <dgm:t>
        <a:bodyPr/>
        <a:lstStyle/>
        <a:p>
          <a:endParaRPr lang="en-IN"/>
        </a:p>
      </dgm:t>
    </dgm:pt>
    <dgm:pt modelId="{773B51A8-58BC-4F9A-B76D-72929BEBB5C1}" type="pres">
      <dgm:prSet presAssocID="{30836669-33AA-4B1C-B54E-3F436C2D7E54}" presName="sibTrans" presStyleCnt="0"/>
      <dgm:spPr/>
    </dgm:pt>
    <dgm:pt modelId="{4556E40F-F0B2-4789-BD8D-9908C442B70C}" type="pres">
      <dgm:prSet presAssocID="{3BA89600-868C-41FC-B1F9-F6C5E655A20D}" presName="node" presStyleLbl="node1" presStyleIdx="1" presStyleCnt="5" custLinFactNeighborX="252" custLinFactNeighborY="770">
        <dgm:presLayoutVars>
          <dgm:bulletEnabled val="1"/>
        </dgm:presLayoutVars>
      </dgm:prSet>
      <dgm:spPr/>
      <dgm:t>
        <a:bodyPr/>
        <a:lstStyle/>
        <a:p>
          <a:endParaRPr lang="en-IN"/>
        </a:p>
      </dgm:t>
    </dgm:pt>
    <dgm:pt modelId="{1E914B4D-D198-411C-A7C5-520544E383DD}" type="pres">
      <dgm:prSet presAssocID="{D7626DFB-E9E6-438C-A80A-3253B5D53609}" presName="sibTrans" presStyleCnt="0"/>
      <dgm:spPr/>
    </dgm:pt>
    <dgm:pt modelId="{84A8B362-9D35-43E7-8BEF-CE6388863EB0}" type="pres">
      <dgm:prSet presAssocID="{64AA827A-7003-4BEF-96C4-6E138A7A874A}" presName="node" presStyleLbl="node1" presStyleIdx="2" presStyleCnt="5">
        <dgm:presLayoutVars>
          <dgm:bulletEnabled val="1"/>
        </dgm:presLayoutVars>
      </dgm:prSet>
      <dgm:spPr/>
      <dgm:t>
        <a:bodyPr/>
        <a:lstStyle/>
        <a:p>
          <a:endParaRPr lang="en-IN"/>
        </a:p>
      </dgm:t>
    </dgm:pt>
    <dgm:pt modelId="{E65EBD26-C4C1-45F2-95D5-65FA92258C55}" type="pres">
      <dgm:prSet presAssocID="{52F2D206-19F1-4441-90C1-170068A6A9AF}" presName="sibTrans" presStyleCnt="0"/>
      <dgm:spPr/>
    </dgm:pt>
    <dgm:pt modelId="{F8E1CACD-8209-448C-B6FC-EDB9AE72202F}" type="pres">
      <dgm:prSet presAssocID="{26FF6222-D8F6-47CA-8582-D5A245D4F23B}" presName="node" presStyleLbl="node1" presStyleIdx="3" presStyleCnt="5">
        <dgm:presLayoutVars>
          <dgm:bulletEnabled val="1"/>
        </dgm:presLayoutVars>
      </dgm:prSet>
      <dgm:spPr/>
      <dgm:t>
        <a:bodyPr/>
        <a:lstStyle/>
        <a:p>
          <a:endParaRPr lang="en-IN"/>
        </a:p>
      </dgm:t>
    </dgm:pt>
    <dgm:pt modelId="{2F64A898-60C7-4CDB-B604-5702F230B710}" type="pres">
      <dgm:prSet presAssocID="{27360330-FCD8-4819-9874-25B348347F6E}" presName="sibTrans" presStyleCnt="0"/>
      <dgm:spPr/>
    </dgm:pt>
    <dgm:pt modelId="{22F2A825-1325-4A76-9610-93931C1E2B95}" type="pres">
      <dgm:prSet presAssocID="{8D9DF90D-B25C-4C9C-9AB6-1E2E5A71E7D6}" presName="node" presStyleLbl="node1" presStyleIdx="4" presStyleCnt="5">
        <dgm:presLayoutVars>
          <dgm:bulletEnabled val="1"/>
        </dgm:presLayoutVars>
      </dgm:prSet>
      <dgm:spPr/>
      <dgm:t>
        <a:bodyPr/>
        <a:lstStyle/>
        <a:p>
          <a:endParaRPr lang="en-IN"/>
        </a:p>
      </dgm:t>
    </dgm:pt>
  </dgm:ptLst>
  <dgm:cxnLst>
    <dgm:cxn modelId="{61442863-00B3-4C02-BF10-294FC4231A7D}" type="presOf" srcId="{26FF6222-D8F6-47CA-8582-D5A245D4F23B}" destId="{F8E1CACD-8209-448C-B6FC-EDB9AE72202F}" srcOrd="0" destOrd="0" presId="urn:microsoft.com/office/officeart/2005/8/layout/default"/>
    <dgm:cxn modelId="{1D18C52C-E3AB-4A78-A906-54B395E01140}" type="presOf" srcId="{8D9DF90D-B25C-4C9C-9AB6-1E2E5A71E7D6}" destId="{22F2A825-1325-4A76-9610-93931C1E2B95}" srcOrd="0" destOrd="0" presId="urn:microsoft.com/office/officeart/2005/8/layout/default"/>
    <dgm:cxn modelId="{DB74B37B-13C5-4ADB-9760-FA0F366DA7C4}" type="presOf" srcId="{237E5123-1685-4CB1-B600-A55C0D28BEAD}" destId="{9599D218-D4BC-448C-964D-68C5DB48AA84}" srcOrd="0" destOrd="0" presId="urn:microsoft.com/office/officeart/2005/8/layout/default"/>
    <dgm:cxn modelId="{4A176C06-35D6-4495-93B2-9398E6D2DED8}" srcId="{1D35E914-B2A2-4146-9D22-E2C3ADB771FC}" destId="{64AA827A-7003-4BEF-96C4-6E138A7A874A}" srcOrd="2" destOrd="0" parTransId="{B62E6474-C1DB-47D3-813B-ECCE7419CDBC}" sibTransId="{52F2D206-19F1-4441-90C1-170068A6A9AF}"/>
    <dgm:cxn modelId="{E63952A7-21E4-496F-9E37-6689854DE8AD}" srcId="{1D35E914-B2A2-4146-9D22-E2C3ADB771FC}" destId="{8D9DF90D-B25C-4C9C-9AB6-1E2E5A71E7D6}" srcOrd="4" destOrd="0" parTransId="{73F204AB-45D1-4078-B675-76A161CC930A}" sibTransId="{68919949-B4AE-4E0B-AFCD-1512C2E4885E}"/>
    <dgm:cxn modelId="{09377898-A615-47CD-A49A-2C88195409AF}" type="presOf" srcId="{1D35E914-B2A2-4146-9D22-E2C3ADB771FC}" destId="{E9B232F3-8348-405A-B540-51794683242C}" srcOrd="0" destOrd="0" presId="urn:microsoft.com/office/officeart/2005/8/layout/default"/>
    <dgm:cxn modelId="{5B129828-287A-42B0-9025-2AFE96B7BE0F}" type="presOf" srcId="{64AA827A-7003-4BEF-96C4-6E138A7A874A}" destId="{84A8B362-9D35-43E7-8BEF-CE6388863EB0}" srcOrd="0" destOrd="0" presId="urn:microsoft.com/office/officeart/2005/8/layout/default"/>
    <dgm:cxn modelId="{C7370191-2E6A-4039-8F4E-1F7A4E17D1D3}" srcId="{1D35E914-B2A2-4146-9D22-E2C3ADB771FC}" destId="{26FF6222-D8F6-47CA-8582-D5A245D4F23B}" srcOrd="3" destOrd="0" parTransId="{AB2A0550-CAF9-4FF8-A00A-A4917CD15861}" sibTransId="{27360330-FCD8-4819-9874-25B348347F6E}"/>
    <dgm:cxn modelId="{85659C53-D81E-4C9B-BE66-AB42CCCF0BF4}" srcId="{1D35E914-B2A2-4146-9D22-E2C3ADB771FC}" destId="{237E5123-1685-4CB1-B600-A55C0D28BEAD}" srcOrd="0" destOrd="0" parTransId="{972D014A-5363-4B62-AEC0-70C9F925370F}" sibTransId="{30836669-33AA-4B1C-B54E-3F436C2D7E54}"/>
    <dgm:cxn modelId="{37937B25-2530-497E-96F3-51B4A6122C49}" srcId="{1D35E914-B2A2-4146-9D22-E2C3ADB771FC}" destId="{3BA89600-868C-41FC-B1F9-F6C5E655A20D}" srcOrd="1" destOrd="0" parTransId="{BA17B750-C69A-4D29-924A-7CF9A9CFCAEE}" sibTransId="{D7626DFB-E9E6-438C-A80A-3253B5D53609}"/>
    <dgm:cxn modelId="{B796B979-FB62-4980-BF1E-8E93B782DEC9}" type="presOf" srcId="{3BA89600-868C-41FC-B1F9-F6C5E655A20D}" destId="{4556E40F-F0B2-4789-BD8D-9908C442B70C}" srcOrd="0" destOrd="0" presId="urn:microsoft.com/office/officeart/2005/8/layout/default"/>
    <dgm:cxn modelId="{EE489C4E-6605-4E14-97B3-7D819EF956B8}" type="presParOf" srcId="{E9B232F3-8348-405A-B540-51794683242C}" destId="{9599D218-D4BC-448C-964D-68C5DB48AA84}" srcOrd="0" destOrd="0" presId="urn:microsoft.com/office/officeart/2005/8/layout/default"/>
    <dgm:cxn modelId="{3E60A46B-B8AD-4FE4-B7B5-05523B098930}" type="presParOf" srcId="{E9B232F3-8348-405A-B540-51794683242C}" destId="{773B51A8-58BC-4F9A-B76D-72929BEBB5C1}" srcOrd="1" destOrd="0" presId="urn:microsoft.com/office/officeart/2005/8/layout/default"/>
    <dgm:cxn modelId="{88F9CF6A-1FE2-4D5B-A2FA-9CACB1D0328D}" type="presParOf" srcId="{E9B232F3-8348-405A-B540-51794683242C}" destId="{4556E40F-F0B2-4789-BD8D-9908C442B70C}" srcOrd="2" destOrd="0" presId="urn:microsoft.com/office/officeart/2005/8/layout/default"/>
    <dgm:cxn modelId="{28B37896-6F0B-4D74-8C67-FB1385830551}" type="presParOf" srcId="{E9B232F3-8348-405A-B540-51794683242C}" destId="{1E914B4D-D198-411C-A7C5-520544E383DD}" srcOrd="3" destOrd="0" presId="urn:microsoft.com/office/officeart/2005/8/layout/default"/>
    <dgm:cxn modelId="{4539C804-76CE-492A-9248-9E6976A6F041}" type="presParOf" srcId="{E9B232F3-8348-405A-B540-51794683242C}" destId="{84A8B362-9D35-43E7-8BEF-CE6388863EB0}" srcOrd="4" destOrd="0" presId="urn:microsoft.com/office/officeart/2005/8/layout/default"/>
    <dgm:cxn modelId="{4FBA91A2-9541-40E1-BAF6-F7CD348450D2}" type="presParOf" srcId="{E9B232F3-8348-405A-B540-51794683242C}" destId="{E65EBD26-C4C1-45F2-95D5-65FA92258C55}" srcOrd="5" destOrd="0" presId="urn:microsoft.com/office/officeart/2005/8/layout/default"/>
    <dgm:cxn modelId="{ABFBAAEE-3200-4581-9025-2195AA816699}" type="presParOf" srcId="{E9B232F3-8348-405A-B540-51794683242C}" destId="{F8E1CACD-8209-448C-B6FC-EDB9AE72202F}" srcOrd="6" destOrd="0" presId="urn:microsoft.com/office/officeart/2005/8/layout/default"/>
    <dgm:cxn modelId="{9D6D5114-651E-484E-9ADA-52FAB3111B92}" type="presParOf" srcId="{E9B232F3-8348-405A-B540-51794683242C}" destId="{2F64A898-60C7-4CDB-B604-5702F230B710}" srcOrd="7" destOrd="0" presId="urn:microsoft.com/office/officeart/2005/8/layout/default"/>
    <dgm:cxn modelId="{7AB7015B-B4A1-4F07-9676-9CB04B007982}" type="presParOf" srcId="{E9B232F3-8348-405A-B540-51794683242C}" destId="{22F2A825-1325-4A76-9610-93931C1E2B95}" srcOrd="8" destOrd="0" presId="urn:microsoft.com/office/officeart/2005/8/layout/default"/>
  </dgm:cxnLst>
  <dgm:bg>
    <a:blipFill>
      <a:blip xmlns:r="http://schemas.openxmlformats.org/officeDocument/2006/relationships" r:embed="rId1"/>
      <a:tile tx="0" ty="0" sx="100000" sy="100000" flip="none" algn="tl"/>
    </a:blipFill>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5FA8A98-7E06-4EA8-B2F7-367D56FBA3B9}" type="datetimeFigureOut">
              <a:rPr lang="fr-FR" smtClean="0"/>
              <a:pPr/>
              <a:t>08/11/2010</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8A5CDF0F-6E67-43DA-8823-34D97277E2AA}" type="slidenum">
              <a:rPr lang="fr-FR" smtClean="0"/>
              <a:pPr/>
              <a:t>‹#›</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17411" name="Rectangle 3"/>
          <p:cNvSpPr>
            <a:spLocks noGrp="1" noChangeArrowheads="1"/>
          </p:cNvSpPr>
          <p:nvPr>
            <p:ph type="dt"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fld id="{6882A36F-BB42-4C1F-B7AC-2418F764F186}" type="datetimeFigureOut">
              <a:rPr lang="en-US"/>
              <a:pPr>
                <a:defRPr/>
              </a:pPr>
              <a:t>11/8/2010</a:t>
            </a:fld>
            <a:endParaRPr lang="en-US"/>
          </a:p>
        </p:txBody>
      </p:sp>
      <p:sp>
        <p:nvSpPr>
          <p:cNvPr id="2970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679768" y="4715153"/>
            <a:ext cx="543814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17415" name="Rectangle 7"/>
          <p:cNvSpPr>
            <a:spLocks noGrp="1" noChangeArrowheads="1"/>
          </p:cNvSpPr>
          <p:nvPr>
            <p:ph type="sldNum" sz="quarter" idx="5"/>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ECCBDADE-F3D0-4E9B-A4A5-517A5136CA0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endParaRPr lang="fr-FR" smtClean="0">
              <a:latin typeface="Arial"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p:spPr>
        <p:txBody>
          <a:bodyPr/>
          <a:lstStyle/>
          <a:p>
            <a:r>
              <a:rPr lang="en-US" smtClean="0"/>
              <a:t>The Title may read something like “Monitoring the Landscapes for Appropriate Interventions” ? Or  </a:t>
            </a:r>
          </a:p>
        </p:txBody>
      </p:sp>
      <p:sp>
        <p:nvSpPr>
          <p:cNvPr id="18436" name="Slide Number Placeholder 3"/>
          <p:cNvSpPr>
            <a:spLocks noGrp="1"/>
          </p:cNvSpPr>
          <p:nvPr>
            <p:ph type="sldNum" sz="quarter" idx="5"/>
          </p:nvPr>
        </p:nvSpPr>
        <p:spPr>
          <a:noFill/>
        </p:spPr>
        <p:txBody>
          <a:bodyPr/>
          <a:lstStyle/>
          <a:p>
            <a:fld id="{EBC02972-D270-4CED-9D7B-967D878403C3}"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26BA5B5-AFEE-49B3-ABF2-8184CE875333}"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26BA5B5-AFEE-49B3-ABF2-8184CE875333}"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26BA5B5-AFEE-49B3-ABF2-8184CE875333}"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26BA5B5-AFEE-49B3-ABF2-8184CE875333}"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26BA5B5-AFEE-49B3-ABF2-8184CE875333}"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26BA5B5-AFEE-49B3-ABF2-8184CE875333}"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26BA5B5-AFEE-49B3-ABF2-8184CE875333}"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26BA5B5-AFEE-49B3-ABF2-8184CE875333}"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26BA5B5-AFEE-49B3-ABF2-8184CE875333}"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Espace réservé de l'image des diapositives 1"/>
          <p:cNvSpPr>
            <a:spLocks noGrp="1" noRot="1" noChangeAspect="1" noTextEdit="1"/>
          </p:cNvSpPr>
          <p:nvPr>
            <p:ph type="sldImg"/>
          </p:nvPr>
        </p:nvSpPr>
        <p:spPr>
          <a:ln/>
        </p:spPr>
      </p:sp>
      <p:sp>
        <p:nvSpPr>
          <p:cNvPr id="36867" name="Espace réservé des commentaires 2"/>
          <p:cNvSpPr>
            <a:spLocks noGrp="1"/>
          </p:cNvSpPr>
          <p:nvPr>
            <p:ph type="body" idx="1"/>
          </p:nvPr>
        </p:nvSpPr>
        <p:spPr>
          <a:noFill/>
          <a:ln/>
        </p:spPr>
        <p:txBody>
          <a:bodyPr/>
          <a:lstStyle/>
          <a:p>
            <a:endParaRPr lang="fr-FR" i="1" smtClean="0">
              <a:latin typeface="Arial" charset="0"/>
              <a:ea typeface="ＭＳ Ｐゴシック" pitchFamily="34" charset="-128"/>
            </a:endParaRPr>
          </a:p>
        </p:txBody>
      </p:sp>
      <p:sp>
        <p:nvSpPr>
          <p:cNvPr id="25603" name="Espace réservé du numéro de diapositive 3"/>
          <p:cNvSpPr>
            <a:spLocks noGrp="1"/>
          </p:cNvSpPr>
          <p:nvPr>
            <p:ph type="sldNum" sz="quarter" idx="5"/>
          </p:nvPr>
        </p:nvSpPr>
        <p:spPr/>
        <p:txBody>
          <a:bodyPr/>
          <a:lstStyle/>
          <a:p>
            <a:pPr defTabSz="955731">
              <a:defRPr/>
            </a:pPr>
            <a:fld id="{D50EF77E-9149-4536-A0A6-7A8FD1A2C323}" type="slidenum">
              <a:rPr lang="fr-FR" smtClean="0">
                <a:latin typeface="Arial" pitchFamily="34" charset="0"/>
                <a:ea typeface="ＭＳ Ｐゴシック" pitchFamily="-108" charset="-128"/>
              </a:rPr>
              <a:pPr defTabSz="955731">
                <a:defRPr/>
              </a:pPr>
              <a:t>2</a:t>
            </a:fld>
            <a:endParaRPr lang="fr-FR" smtClean="0">
              <a:latin typeface="Arial" pitchFamily="34" charset="0"/>
              <a:ea typeface="ＭＳ Ｐゴシック" pitchFamily="-108"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26BA5B5-AFEE-49B3-ABF2-8184CE875333}"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B26BA5B5-AFEE-49B3-ABF2-8184CE875333}"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CCBDADE-F3D0-4E9B-A4A5-517A5136CA0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CCBDADE-F3D0-4E9B-A4A5-517A5136CA0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CCBDADE-F3D0-4E9B-A4A5-517A5136CA0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CCBDADE-F3D0-4E9B-A4A5-517A5136CA0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CCBDADE-F3D0-4E9B-A4A5-517A5136CA0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CCBDADE-F3D0-4E9B-A4A5-517A5136CA01}" type="slidenum">
              <a:rPr lang="en-US" smtClean="0"/>
              <a:pPr>
                <a:defRPr/>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CCBDADE-F3D0-4E9B-A4A5-517A5136CA01}"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CCBDADE-F3D0-4E9B-A4A5-517A5136CA01}"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r>
              <a:rPr lang="en-US" b="1" dirty="0">
                <a:latin typeface="Arial" charset="0"/>
                <a:ea typeface="ＭＳ Ｐゴシック" charset="-128"/>
                <a:cs typeface="ＭＳ Ｐゴシック" charset="-128"/>
              </a:rPr>
              <a:t>Other key elements to add </a:t>
            </a:r>
            <a:r>
              <a:rPr lang="en-US" dirty="0">
                <a:latin typeface="Arial" charset="0"/>
                <a:ea typeface="ＭＳ Ｐゴシック" charset="-128"/>
                <a:cs typeface="ＭＳ Ｐゴシック" charset="-128"/>
              </a:rPr>
              <a:t>here by speaking to the slide (if not mentioned before)</a:t>
            </a:r>
          </a:p>
          <a:p>
            <a:pPr lvl="1">
              <a:buFontTx/>
              <a:buChar char="•"/>
            </a:pPr>
            <a:r>
              <a:rPr lang="en-US" dirty="0">
                <a:latin typeface="Arial" charset="0"/>
                <a:cs typeface="ＭＳ Ｐゴシック" charset="-128"/>
              </a:rPr>
              <a:t>Projects contribute to achieving the BDC (hence should adhere to core principles)</a:t>
            </a:r>
          </a:p>
          <a:p>
            <a:pPr lvl="1">
              <a:buFontTx/>
              <a:buChar char="•"/>
            </a:pPr>
            <a:r>
              <a:rPr lang="en-US" dirty="0">
                <a:latin typeface="Arial" charset="0"/>
                <a:cs typeface="ＭＳ Ｐゴシック" charset="-128"/>
              </a:rPr>
              <a:t>Basin focus but mechanisms in place to ensure cross basin learning (covered by the previous slide if needed)</a:t>
            </a:r>
          </a:p>
          <a:p>
            <a:pPr lvl="1">
              <a:buFontTx/>
              <a:buChar char="•"/>
            </a:pPr>
            <a:r>
              <a:rPr lang="en-US" dirty="0">
                <a:latin typeface="Arial" charset="0"/>
                <a:cs typeface="ＭＳ Ｐゴシック" charset="-128"/>
              </a:rPr>
              <a:t>Team in place to make integrated process work</a:t>
            </a:r>
          </a:p>
          <a:p>
            <a:pPr lvl="1">
              <a:buFontTx/>
              <a:buChar char="•"/>
            </a:pPr>
            <a:r>
              <a:rPr lang="en-US" dirty="0">
                <a:latin typeface="Arial" charset="0"/>
                <a:cs typeface="ＭＳ Ｐゴシック" charset="-128"/>
              </a:rPr>
              <a:t>Ability to scale up, replicate, influence and contribute to policy change</a:t>
            </a:r>
          </a:p>
          <a:p>
            <a:endParaRPr lang="en-US" i="1" dirty="0">
              <a:latin typeface="Arial" charset="0"/>
              <a:ea typeface="ＭＳ Ｐゴシック" charset="-128"/>
              <a:cs typeface="ＭＳ Ｐゴシック" charset="-128"/>
            </a:endParaRPr>
          </a:p>
        </p:txBody>
      </p:sp>
      <p:sp>
        <p:nvSpPr>
          <p:cNvPr id="44036" name="Slide Number Placeholder 3"/>
          <p:cNvSpPr>
            <a:spLocks noGrp="1"/>
          </p:cNvSpPr>
          <p:nvPr>
            <p:ph type="sldNum" sz="quarter" idx="5"/>
          </p:nvPr>
        </p:nvSpPr>
        <p:spPr/>
        <p:txBody>
          <a:bodyPr/>
          <a:lstStyle/>
          <a:p>
            <a:pPr defTabSz="955675"/>
            <a:fld id="{DB659498-0D16-CE45-BA1A-F042E2B5CA2A}" type="slidenum">
              <a:rPr lang="en-US">
                <a:latin typeface="Arial" charset="0"/>
                <a:ea typeface="ＭＳ Ｐゴシック" charset="-128"/>
                <a:cs typeface="ＭＳ Ｐゴシック" charset="-128"/>
              </a:rPr>
              <a:pPr defTabSz="955675"/>
              <a:t>5</a:t>
            </a:fld>
            <a:endParaRPr lang="en-US">
              <a:latin typeface="Arial" charset="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CCBDADE-F3D0-4E9B-A4A5-517A5136CA0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CCBDADE-F3D0-4E9B-A4A5-517A5136CA01}"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70000" lnSpcReduction="20000"/>
          </a:bodyPr>
          <a:lstStyle/>
          <a:p>
            <a:r>
              <a:rPr lang="en-US" sz="1200" b="1" u="sng" kern="1200" smtClean="0">
                <a:solidFill>
                  <a:schemeClr val="tx1"/>
                </a:solidFill>
                <a:latin typeface="Calibri" pitchFamily="34" charset="0"/>
                <a:ea typeface="+mn-ea"/>
                <a:cs typeface="+mn-cs"/>
              </a:rPr>
              <a:t>At national level:</a:t>
            </a:r>
            <a:endParaRPr lang="fr-FR" sz="1200" kern="1200" smtClean="0">
              <a:solidFill>
                <a:schemeClr val="tx1"/>
              </a:solidFill>
              <a:latin typeface="Calibri" pitchFamily="34" charset="0"/>
              <a:ea typeface="+mn-ea"/>
              <a:cs typeface="+mn-cs"/>
            </a:endParaRPr>
          </a:p>
          <a:p>
            <a:r>
              <a:rPr lang="en-US" sz="1200" kern="1200" smtClean="0">
                <a:solidFill>
                  <a:schemeClr val="tx1"/>
                </a:solidFill>
                <a:latin typeface="Calibri" pitchFamily="34" charset="0"/>
                <a:ea typeface="+mn-ea"/>
                <a:cs typeface="+mn-cs"/>
              </a:rPr>
              <a:t>1) The livelihood systems in the Ethiopian highlands of the Nile basin mainly depend on rainfed agriculture; the crop-livestock farming households are highly vulnerable to climatic risk. Arresting – and possibly reversing - Ethiopia’s food insecurity is a key priority for the Government in the next five years, as presented in the strategic plan.  Despite a large water source in Ethiopian, including Nile, drought/ water scarcity is a persistent problem. These areas are also seasonal floods due to erratic rainfall. Because most of these highlands are isolated, they tend to have very few opportunities for livelihood diversification. Here our contribution is in creating capacity and knowledge for improving land, water and labour productivity.</a:t>
            </a:r>
            <a:endParaRPr lang="fr-FR" sz="1200" kern="1200" smtClean="0">
              <a:solidFill>
                <a:schemeClr val="tx1"/>
              </a:solidFill>
              <a:latin typeface="Calibri" pitchFamily="34" charset="0"/>
              <a:ea typeface="+mn-ea"/>
              <a:cs typeface="+mn-cs"/>
            </a:endParaRPr>
          </a:p>
          <a:p>
            <a:r>
              <a:rPr lang="en-US" sz="1200" kern="1200" smtClean="0">
                <a:solidFill>
                  <a:schemeClr val="tx1"/>
                </a:solidFill>
                <a:latin typeface="Calibri" pitchFamily="34" charset="0"/>
                <a:ea typeface="+mn-ea"/>
                <a:cs typeface="+mn-cs"/>
              </a:rPr>
              <a:t> </a:t>
            </a:r>
            <a:endParaRPr lang="fr-FR" sz="1200" kern="1200" smtClean="0">
              <a:solidFill>
                <a:schemeClr val="tx1"/>
              </a:solidFill>
              <a:latin typeface="Calibri" pitchFamily="34" charset="0"/>
              <a:ea typeface="+mn-ea"/>
              <a:cs typeface="+mn-cs"/>
            </a:endParaRPr>
          </a:p>
          <a:p>
            <a:r>
              <a:rPr lang="en-US" sz="1200" kern="1200" smtClean="0">
                <a:solidFill>
                  <a:schemeClr val="tx1"/>
                </a:solidFill>
                <a:latin typeface="Calibri" pitchFamily="34" charset="0"/>
                <a:ea typeface="+mn-ea"/>
                <a:cs typeface="+mn-cs"/>
              </a:rPr>
              <a:t>2) Land degradation is eroding the national heritage of the country, including the watersheds of the water towers of the basin. There are multiple initiatives engaged in natural resources management in the Ethiopian highlands; including ‘Sustainable Land Management’ (SLM) supported by multiple donors including the WB and GTZ, watershed management by NBI, Small scale irrigation investments by IFAD and the Ethiopian government, water harvesting by the government, rehabilitation of degraded landscapes through area enclosure and community collective action through Safty Net programmes supported also by the Donor group. Bringing these various actors together for collective action, facilitate communication, sharing and learning will be one of our major contributions.</a:t>
            </a:r>
            <a:endParaRPr lang="fr-FR" sz="1200" kern="1200" smtClean="0">
              <a:solidFill>
                <a:schemeClr val="tx1"/>
              </a:solidFill>
              <a:latin typeface="Calibri" pitchFamily="34" charset="0"/>
              <a:ea typeface="+mn-ea"/>
              <a:cs typeface="+mn-cs"/>
            </a:endParaRPr>
          </a:p>
          <a:p>
            <a:r>
              <a:rPr lang="en-US" sz="1200" kern="1200" smtClean="0">
                <a:solidFill>
                  <a:schemeClr val="tx1"/>
                </a:solidFill>
                <a:latin typeface="Calibri" pitchFamily="34" charset="0"/>
                <a:ea typeface="+mn-ea"/>
                <a:cs typeface="+mn-cs"/>
              </a:rPr>
              <a:t> </a:t>
            </a:r>
            <a:endParaRPr lang="fr-FR" sz="1200" kern="1200" smtClean="0">
              <a:solidFill>
                <a:schemeClr val="tx1"/>
              </a:solidFill>
              <a:latin typeface="Calibri" pitchFamily="34" charset="0"/>
              <a:ea typeface="+mn-ea"/>
              <a:cs typeface="+mn-cs"/>
            </a:endParaRPr>
          </a:p>
          <a:p>
            <a:r>
              <a:rPr lang="en-US" sz="1200" kern="1200" smtClean="0">
                <a:solidFill>
                  <a:schemeClr val="tx1"/>
                </a:solidFill>
                <a:latin typeface="Calibri" pitchFamily="34" charset="0"/>
                <a:ea typeface="+mn-ea"/>
                <a:cs typeface="+mn-cs"/>
              </a:rPr>
              <a:t>3) Ethiopia possesses substantial untapped water resources that could play a significant role in reducing poverty and accelerating growth, if utilized adequately. It has 12 major river basins and 12 large lakes. The total annual surface run-off is estimated to be in the order of 122 billion m3 and there is a further estimated 12 billion m3 of usable groundwater. The country is struggling to develop Ethiopia’s water resource to increase its contribution to food security and the</a:t>
            </a:r>
            <a:endParaRPr lang="fr-FR" sz="1200" kern="1200" smtClean="0">
              <a:solidFill>
                <a:schemeClr val="tx1"/>
              </a:solidFill>
              <a:latin typeface="Calibri" pitchFamily="34" charset="0"/>
              <a:ea typeface="+mn-ea"/>
              <a:cs typeface="+mn-cs"/>
            </a:endParaRPr>
          </a:p>
          <a:p>
            <a:r>
              <a:rPr lang="en-US" sz="1200" kern="1200" smtClean="0">
                <a:solidFill>
                  <a:schemeClr val="tx1"/>
                </a:solidFill>
                <a:latin typeface="Calibri" pitchFamily="34" charset="0"/>
                <a:ea typeface="+mn-ea"/>
                <a:cs typeface="+mn-cs"/>
              </a:rPr>
              <a:t>national economy. Bringing global experiences, good practices and helping them to integrate them in planning and implementation at various scales could be a key input.</a:t>
            </a:r>
            <a:endParaRPr lang="fr-FR" sz="1200" kern="1200" smtClean="0">
              <a:solidFill>
                <a:schemeClr val="tx1"/>
              </a:solidFill>
              <a:latin typeface="Calibri" pitchFamily="34" charset="0"/>
              <a:ea typeface="+mn-ea"/>
              <a:cs typeface="+mn-cs"/>
            </a:endParaRPr>
          </a:p>
          <a:p>
            <a:r>
              <a:rPr lang="en-US" sz="1200" kern="1200" smtClean="0">
                <a:solidFill>
                  <a:schemeClr val="tx1"/>
                </a:solidFill>
                <a:latin typeface="Calibri" pitchFamily="34" charset="0"/>
                <a:ea typeface="+mn-ea"/>
                <a:cs typeface="+mn-cs"/>
              </a:rPr>
              <a:t> </a:t>
            </a:r>
            <a:endParaRPr lang="fr-FR" sz="1200" kern="1200" smtClean="0">
              <a:solidFill>
                <a:schemeClr val="tx1"/>
              </a:solidFill>
              <a:latin typeface="Calibri" pitchFamily="34" charset="0"/>
              <a:ea typeface="+mn-ea"/>
              <a:cs typeface="+mn-cs"/>
            </a:endParaRPr>
          </a:p>
          <a:p>
            <a:r>
              <a:rPr lang="en-US" sz="1200" b="1" u="sng" kern="1200" smtClean="0">
                <a:solidFill>
                  <a:schemeClr val="tx1"/>
                </a:solidFill>
                <a:latin typeface="Calibri" pitchFamily="34" charset="0"/>
                <a:ea typeface="+mn-ea"/>
                <a:cs typeface="+mn-cs"/>
              </a:rPr>
              <a:t>At Basin Level</a:t>
            </a:r>
            <a:endParaRPr lang="fr-FR" sz="1200" kern="1200" smtClean="0">
              <a:solidFill>
                <a:schemeClr val="tx1"/>
              </a:solidFill>
              <a:latin typeface="Calibri" pitchFamily="34" charset="0"/>
              <a:ea typeface="+mn-ea"/>
              <a:cs typeface="+mn-cs"/>
            </a:endParaRPr>
          </a:p>
          <a:p>
            <a:r>
              <a:rPr lang="en-US" sz="1200" kern="1200" smtClean="0">
                <a:solidFill>
                  <a:schemeClr val="tx1"/>
                </a:solidFill>
                <a:latin typeface="Calibri" pitchFamily="34" charset="0"/>
                <a:ea typeface="+mn-ea"/>
                <a:cs typeface="+mn-cs"/>
              </a:rPr>
              <a:t>1) Improved rainfed systems of the Nile water towers of Ethiopia, which are contributing about 86% of the Nile water reaching downstream countries will be an important contribution of NBDC. By doing so there will be a) reduced siltation on downstream dams in the Sudan and Egypt through better management of upper watersheds in Ethiopian highlands</a:t>
            </a:r>
            <a:endParaRPr lang="fr-FR" sz="1200" kern="1200" smtClean="0">
              <a:solidFill>
                <a:schemeClr val="tx1"/>
              </a:solidFill>
              <a:latin typeface="Calibri" pitchFamily="34" charset="0"/>
              <a:ea typeface="+mn-ea"/>
              <a:cs typeface="+mn-cs"/>
            </a:endParaRPr>
          </a:p>
          <a:p>
            <a:r>
              <a:rPr lang="en-US" sz="1200" kern="1200" smtClean="0">
                <a:solidFill>
                  <a:schemeClr val="tx1"/>
                </a:solidFill>
                <a:latin typeface="Calibri" pitchFamily="34" charset="0"/>
                <a:ea typeface="+mn-ea"/>
                <a:cs typeface="+mn-cs"/>
              </a:rPr>
              <a:t>b) Improved water productivity of agricultural which will make more water available for other uses and users</a:t>
            </a:r>
            <a:endParaRPr lang="fr-FR" sz="1200" kern="1200" smtClean="0">
              <a:solidFill>
                <a:schemeClr val="tx1"/>
              </a:solidFill>
              <a:latin typeface="Calibri" pitchFamily="34" charset="0"/>
              <a:ea typeface="+mn-ea"/>
              <a:cs typeface="+mn-cs"/>
            </a:endParaRPr>
          </a:p>
          <a:p>
            <a:r>
              <a:rPr lang="en-US" sz="1200" kern="1200" smtClean="0">
                <a:solidFill>
                  <a:schemeClr val="tx1"/>
                </a:solidFill>
                <a:latin typeface="Calibri" pitchFamily="34" charset="0"/>
                <a:ea typeface="+mn-ea"/>
                <a:cs typeface="+mn-cs"/>
              </a:rPr>
              <a:t>c) Improved institutional arrangements at national and regional scales through producing evidence and improve communication;</a:t>
            </a:r>
            <a:endParaRPr lang="fr-FR" sz="1200" kern="1200" smtClean="0">
              <a:solidFill>
                <a:schemeClr val="tx1"/>
              </a:solidFill>
              <a:latin typeface="Calibri" pitchFamily="34" charset="0"/>
              <a:ea typeface="+mn-ea"/>
              <a:cs typeface="+mn-cs"/>
            </a:endParaRPr>
          </a:p>
          <a:p>
            <a:r>
              <a:rPr lang="en-US" sz="1200" kern="1200" smtClean="0">
                <a:solidFill>
                  <a:schemeClr val="tx1"/>
                </a:solidFill>
                <a:latin typeface="Calibri" pitchFamily="34" charset="0"/>
                <a:ea typeface="+mn-ea"/>
                <a:cs typeface="+mn-cs"/>
              </a:rPr>
              <a:t>d)  Increasing productivity and reducing poverty through sustainable intensification</a:t>
            </a:r>
            <a:endParaRPr lang="fr-FR" sz="1200" kern="1200" smtClean="0">
              <a:solidFill>
                <a:schemeClr val="tx1"/>
              </a:solidFill>
              <a:latin typeface="Calibri" pitchFamily="34" charset="0"/>
              <a:ea typeface="+mn-ea"/>
              <a:cs typeface="+mn-cs"/>
            </a:endParaRPr>
          </a:p>
          <a:p>
            <a:r>
              <a:rPr lang="en-US" sz="1200" kern="1200" smtClean="0">
                <a:solidFill>
                  <a:schemeClr val="tx1"/>
                </a:solidFill>
                <a:latin typeface="Calibri" pitchFamily="34" charset="0"/>
                <a:ea typeface="+mn-ea"/>
                <a:cs typeface="+mn-cs"/>
              </a:rPr>
              <a:t>e) Improved communication between upstream and downstream countries through various workshops, publications and other communication tools.</a:t>
            </a:r>
            <a:endParaRPr lang="fr-FR" sz="1200" kern="1200">
              <a:solidFill>
                <a:schemeClr val="tx1"/>
              </a:solidFill>
              <a:latin typeface="Calibri" pitchFamily="34" charset="0"/>
              <a:ea typeface="+mn-ea"/>
              <a:cs typeface="+mn-cs"/>
            </a:endParaRPr>
          </a:p>
        </p:txBody>
      </p:sp>
      <p:sp>
        <p:nvSpPr>
          <p:cNvPr id="4" name="Espace réservé du numéro de diapositive 3"/>
          <p:cNvSpPr>
            <a:spLocks noGrp="1"/>
          </p:cNvSpPr>
          <p:nvPr>
            <p:ph type="sldNum" sz="quarter" idx="10"/>
          </p:nvPr>
        </p:nvSpPr>
        <p:spPr/>
        <p:txBody>
          <a:bodyPr/>
          <a:lstStyle/>
          <a:p>
            <a:pPr>
              <a:defRPr/>
            </a:pPr>
            <a:fld id="{ECCBDADE-F3D0-4E9B-A4A5-517A5136CA0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CCBDADE-F3D0-4E9B-A4A5-517A5136CA0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w="9525">
              <a:noFill/>
              <a:miter lim="800000"/>
              <a:headEnd/>
              <a:tailEnd/>
            </a:ln>
            <a:effectLst/>
          </p:spPr>
          <p:txBody>
            <a:bodyPr wrap="none" anchor="ctr"/>
            <a:lstStyle/>
            <a:p>
              <a:pPr>
                <a:defRPr/>
              </a:pPr>
              <a:endParaRPr lang="en-US">
                <a:cs typeface="+mn-cs"/>
              </a:endParaRPr>
            </a:p>
          </p:txBody>
        </p:sp>
        <p:sp>
          <p:nvSpPr>
            <p:cNvPr id="6" name="Rectangle 9"/>
            <p:cNvSpPr>
              <a:spLocks noChangeArrowheads="1"/>
            </p:cNvSpPr>
            <p:nvPr userDrawn="1"/>
          </p:nvSpPr>
          <p:spPr bwMode="auto">
            <a:xfrm>
              <a:off x="1952" y="1680"/>
              <a:ext cx="1808" cy="144"/>
            </a:xfrm>
            <a:prstGeom prst="rect">
              <a:avLst/>
            </a:prstGeom>
            <a:solidFill>
              <a:schemeClr val="accent1"/>
            </a:solidFill>
            <a:ln w="9525">
              <a:noFill/>
              <a:miter lim="800000"/>
              <a:headEnd/>
              <a:tailEnd/>
            </a:ln>
            <a:effectLst/>
          </p:spPr>
          <p:txBody>
            <a:bodyPr wrap="none" anchor="ctr"/>
            <a:lstStyle/>
            <a:p>
              <a:pPr>
                <a:defRPr/>
              </a:pPr>
              <a:endParaRPr lang="en-US">
                <a:cs typeface="+mn-cs"/>
              </a:endParaRPr>
            </a:p>
          </p:txBody>
        </p:sp>
        <p:sp>
          <p:nvSpPr>
            <p:cNvPr id="7" name="Rectangle 10"/>
            <p:cNvSpPr>
              <a:spLocks noChangeArrowheads="1"/>
            </p:cNvSpPr>
            <p:nvPr userDrawn="1"/>
          </p:nvSpPr>
          <p:spPr bwMode="auto">
            <a:xfrm>
              <a:off x="3760" y="1680"/>
              <a:ext cx="1808" cy="144"/>
            </a:xfrm>
            <a:prstGeom prst="rect">
              <a:avLst/>
            </a:prstGeom>
            <a:solidFill>
              <a:schemeClr val="tx2"/>
            </a:solidFill>
            <a:ln w="9525">
              <a:noFill/>
              <a:miter lim="800000"/>
              <a:headEnd/>
              <a:tailEnd/>
            </a:ln>
            <a:effectLst/>
          </p:spPr>
          <p:txBody>
            <a:bodyPr wrap="none" anchor="ctr"/>
            <a:lstStyle/>
            <a:p>
              <a:pPr>
                <a:defRPr/>
              </a:pPr>
              <a:endParaRPr lang="en-US">
                <a:cs typeface="+mn-cs"/>
              </a:endParaRPr>
            </a:p>
          </p:txBody>
        </p:sp>
      </p:grpSp>
      <p:sp>
        <p:nvSpPr>
          <p:cNvPr id="10242" name="Rectangle 2"/>
          <p:cNvSpPr>
            <a:spLocks noGrp="1" noChangeArrowheads="1"/>
          </p:cNvSpPr>
          <p:nvPr>
            <p:ph type="ctrTitle"/>
          </p:nvPr>
        </p:nvSpPr>
        <p:spPr>
          <a:xfrm>
            <a:off x="685800" y="685800"/>
            <a:ext cx="7772400" cy="2127250"/>
          </a:xfrm>
        </p:spPr>
        <p:txBody>
          <a:bodyPr/>
          <a:lstStyle>
            <a:lvl1pPr algn="ctr">
              <a:defRPr sz="5800"/>
            </a:lvl1pPr>
          </a:lstStyle>
          <a:p>
            <a:r>
              <a:rPr lang="fr-FR" smtClean="0"/>
              <a:t>Cliquez pour modifier le style du titre</a:t>
            </a:r>
            <a:endParaRPr lang="en-GB"/>
          </a:p>
        </p:txBody>
      </p:sp>
      <p:sp>
        <p:nvSpPr>
          <p:cNvPr id="10243"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lvl1pPr>
          </a:lstStyle>
          <a:p>
            <a:r>
              <a:rPr lang="fr-FR" smtClean="0"/>
              <a:t>Cliquez pour modifier le style des sous-titres du masque</a:t>
            </a:r>
            <a:endParaRPr lang="en-GB"/>
          </a:p>
        </p:txBody>
      </p:sp>
      <p:sp>
        <p:nvSpPr>
          <p:cNvPr id="8" name="Rectangle 4"/>
          <p:cNvSpPr>
            <a:spLocks noGrp="1" noChangeArrowheads="1"/>
          </p:cNvSpPr>
          <p:nvPr>
            <p:ph type="dt" sz="half" idx="10"/>
          </p:nvPr>
        </p:nvSpPr>
        <p:spPr/>
        <p:txBody>
          <a:bodyPr/>
          <a:lstStyle>
            <a:lvl1pPr>
              <a:defRPr/>
            </a:lvl1pPr>
          </a:lstStyle>
          <a:p>
            <a:pPr>
              <a:defRPr/>
            </a:pPr>
            <a:endParaRPr lang="en-GB"/>
          </a:p>
        </p:txBody>
      </p:sp>
      <p:sp>
        <p:nvSpPr>
          <p:cNvPr id="9" name="Rectangle 5"/>
          <p:cNvSpPr>
            <a:spLocks noGrp="1" noChangeArrowheads="1"/>
          </p:cNvSpPr>
          <p:nvPr>
            <p:ph type="ftr" sz="quarter" idx="11"/>
          </p:nvPr>
        </p:nvSpPr>
        <p:spPr/>
        <p:txBody>
          <a:bodyPr/>
          <a:lstStyle>
            <a:lvl1pPr>
              <a:defRPr/>
            </a:lvl1pPr>
          </a:lstStyle>
          <a:p>
            <a:pPr>
              <a:defRPr/>
            </a:pPr>
            <a:endParaRPr lang="en-GB"/>
          </a:p>
        </p:txBody>
      </p:sp>
      <p:pic>
        <p:nvPicPr>
          <p:cNvPr id="11" name="Image 10" descr="CPEA Logo.jpg"/>
          <p:cNvPicPr>
            <a:picLocks noChangeAspect="1"/>
          </p:cNvPicPr>
          <p:nvPr userDrawn="1"/>
        </p:nvPicPr>
        <p:blipFill>
          <a:blip r:embed="rId2" cstate="print"/>
          <a:stretch>
            <a:fillRect/>
          </a:stretch>
        </p:blipFill>
        <p:spPr>
          <a:xfrm>
            <a:off x="7072330" y="6072206"/>
            <a:ext cx="1962926" cy="71435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pour modifier le style du titre</a:t>
            </a:r>
            <a:endParaRPr lang="en-US"/>
          </a:p>
        </p:txBody>
      </p:sp>
      <p:sp>
        <p:nvSpPr>
          <p:cNvPr id="3" name="Vertical Text Placeholder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E3570B1-8C18-478C-B129-F2EB3C38EA18}"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fr-FR" smtClean="0"/>
              <a:t>Cliquez pour modifier le style du titre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AA05E37-30B9-4F5F-B9B3-BD18A943EDE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pour modifier le style du titre</a:t>
            </a:r>
            <a:endParaRPr lang="en-US"/>
          </a:p>
        </p:txBody>
      </p:sp>
      <p:sp>
        <p:nvSpPr>
          <p:cNvPr id="3" name="Content Placeholder 2"/>
          <p:cNvSpPr>
            <a:spLocks noGrp="1"/>
          </p:cNvSpPr>
          <p:nvPr>
            <p:ph idx="1"/>
          </p:nvPr>
        </p:nvSpPr>
        <p:spPr/>
        <p:txBody>
          <a:bodyPr/>
          <a:lstStyle>
            <a:lvl1pPr>
              <a:buSzPct val="120000"/>
              <a:buFontTx/>
              <a:buBlip>
                <a:blip r:embed="rId2"/>
              </a:buBlip>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pic>
        <p:nvPicPr>
          <p:cNvPr id="7" name="Image 6" descr="CPEA Logo.jpg"/>
          <p:cNvPicPr>
            <a:picLocks noChangeAspect="1"/>
          </p:cNvPicPr>
          <p:nvPr userDrawn="1"/>
        </p:nvPicPr>
        <p:blipFill>
          <a:blip r:embed="rId3" cstate="print"/>
          <a:stretch>
            <a:fillRect/>
          </a:stretch>
        </p:blipFill>
        <p:spPr>
          <a:xfrm>
            <a:off x="7072330" y="6072206"/>
            <a:ext cx="1962926" cy="714356"/>
          </a:xfrm>
          <a:prstGeom prst="rect">
            <a:avLst/>
          </a:prstGeom>
        </p:spPr>
      </p:pic>
      <p:sp>
        <p:nvSpPr>
          <p:cNvPr id="8" name="Espace réservé de la date 7"/>
          <p:cNvSpPr>
            <a:spLocks noGrp="1"/>
          </p:cNvSpPr>
          <p:nvPr>
            <p:ph type="dt" sz="half" idx="10"/>
          </p:nvPr>
        </p:nvSpPr>
        <p:spPr/>
        <p:txBody>
          <a:bodyPr/>
          <a:lstStyle/>
          <a:p>
            <a:pPr>
              <a:defRPr/>
            </a:pPr>
            <a:endParaRPr lang="en-GB"/>
          </a:p>
        </p:txBody>
      </p:sp>
      <p:sp>
        <p:nvSpPr>
          <p:cNvPr id="9" name="Espace réservé du numéro de diapositive 8"/>
          <p:cNvSpPr>
            <a:spLocks noGrp="1"/>
          </p:cNvSpPr>
          <p:nvPr>
            <p:ph type="sldNum" sz="quarter" idx="11"/>
          </p:nvPr>
        </p:nvSpPr>
        <p:spPr/>
        <p:txBody>
          <a:bodyPr/>
          <a:lstStyle>
            <a:lvl1pPr>
              <a:defRPr sz="1600"/>
            </a:lvl1pPr>
          </a:lstStyle>
          <a:p>
            <a:pPr>
              <a:defRPr/>
            </a:pPr>
            <a:fld id="{633AD76E-64D5-4C2C-B0BA-3837C6E9C45B}" type="slidenum">
              <a:rPr lang="en-GB" smtClean="0"/>
              <a:pPr>
                <a:defRPr/>
              </a:pPr>
              <a:t>‹#›</a:t>
            </a:fld>
            <a:endParaRPr lang="en-GB"/>
          </a:p>
        </p:txBody>
      </p:sp>
      <p:sp>
        <p:nvSpPr>
          <p:cNvPr id="10" name="Espace réservé du pied de page 9"/>
          <p:cNvSpPr>
            <a:spLocks noGrp="1"/>
          </p:cNvSpPr>
          <p:nvPr>
            <p:ph type="ftr" sz="quarter" idx="12"/>
          </p:nvPr>
        </p:nvSpPr>
        <p:spPr/>
        <p:txBody>
          <a:bodyPr/>
          <a:lstStyle/>
          <a:p>
            <a:pPr>
              <a:defRPr/>
            </a:pP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1F6EAD5-A1E2-42FD-A404-93E18E852982}" type="slidenum">
              <a:rPr lang="en-GB"/>
              <a:pPr>
                <a:defRPr/>
              </a:pPr>
              <a:t>‹#›</a:t>
            </a:fld>
            <a:endParaRPr lang="en-GB"/>
          </a:p>
        </p:txBody>
      </p:sp>
      <p:pic>
        <p:nvPicPr>
          <p:cNvPr id="7" name="Image 6" descr="CPEA Logo.jpg"/>
          <p:cNvPicPr>
            <a:picLocks noChangeAspect="1"/>
          </p:cNvPicPr>
          <p:nvPr userDrawn="1"/>
        </p:nvPicPr>
        <p:blipFill>
          <a:blip r:embed="rId2" cstate="print"/>
          <a:stretch>
            <a:fillRect/>
          </a:stretch>
        </p:blipFill>
        <p:spPr>
          <a:xfrm>
            <a:off x="7072330" y="6072206"/>
            <a:ext cx="1962926" cy="714356"/>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pour modifier le style du titre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A151C3B-9152-4A6E-966B-6F2B8CBBC22E}" type="slidenum">
              <a:rPr lang="en-GB"/>
              <a:pPr>
                <a:defRPr/>
              </a:pPr>
              <a:t>‹#›</a:t>
            </a:fld>
            <a:endParaRPr lang="en-GB"/>
          </a:p>
        </p:txBody>
      </p:sp>
      <p:pic>
        <p:nvPicPr>
          <p:cNvPr id="8" name="Image 7" descr="CPEA Logo.jpg"/>
          <p:cNvPicPr>
            <a:picLocks noChangeAspect="1"/>
          </p:cNvPicPr>
          <p:nvPr userDrawn="1"/>
        </p:nvPicPr>
        <p:blipFill>
          <a:blip r:embed="rId2" cstate="print"/>
          <a:stretch>
            <a:fillRect/>
          </a:stretch>
        </p:blipFill>
        <p:spPr>
          <a:xfrm>
            <a:off x="7072330" y="6072206"/>
            <a:ext cx="1962926" cy="714356"/>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A6B5D514-48DA-4519-ABD1-AC7274AF6DA7}"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pour modifier le style du titre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CADA21B6-746F-412A-905F-69A4B265E3B8}" type="slidenum">
              <a:rPr lang="en-GB"/>
              <a:pPr>
                <a:defRPr/>
              </a:pPr>
              <a:t>‹#›</a:t>
            </a:fld>
            <a:endParaRPr lang="en-GB"/>
          </a:p>
        </p:txBody>
      </p:sp>
      <p:pic>
        <p:nvPicPr>
          <p:cNvPr id="6" name="Image 5" descr="CPEA Logo.jpg"/>
          <p:cNvPicPr>
            <a:picLocks noChangeAspect="1"/>
          </p:cNvPicPr>
          <p:nvPr userDrawn="1"/>
        </p:nvPicPr>
        <p:blipFill>
          <a:blip r:embed="rId2" cstate="print"/>
          <a:stretch>
            <a:fillRect/>
          </a:stretch>
        </p:blipFill>
        <p:spPr>
          <a:xfrm>
            <a:off x="7072330" y="6072206"/>
            <a:ext cx="1962926" cy="71435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D644A56-17DC-433C-9E90-36358B6C0C69}"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fr-FR" smtClean="0"/>
              <a:t>Cliquez pour modifier le style du titre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EE08F0A-F320-4898-9070-51CF539161D1}"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fr-FR" smtClean="0"/>
              <a:t>Cliquez pour modifier le style du titre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F70EF52-AC4D-4F8C-83BA-EBC4BA36296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fr-FR" smtClean="0"/>
              <a:t>Cliquez pour modifier le style du titre</a:t>
            </a:r>
            <a:endParaRPr lang="en-GB" smtClean="0"/>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smtClean="0"/>
          </a:p>
        </p:txBody>
      </p:sp>
      <p:sp>
        <p:nvSpPr>
          <p:cNvPr id="9220" name="Rectangle 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cs typeface="+mn-cs"/>
              </a:defRPr>
            </a:lvl1pPr>
          </a:lstStyle>
          <a:p>
            <a:pPr>
              <a:defRPr/>
            </a:pPr>
            <a:endParaRPr lang="en-GB"/>
          </a:p>
        </p:txBody>
      </p:sp>
      <p:sp>
        <p:nvSpPr>
          <p:cNvPr id="922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cs typeface="+mn-cs"/>
              </a:defRPr>
            </a:lvl1pPr>
          </a:lstStyle>
          <a:p>
            <a:pPr>
              <a:defRPr/>
            </a:pPr>
            <a:endParaRPr lang="en-GB"/>
          </a:p>
        </p:txBody>
      </p:sp>
      <p:sp>
        <p:nvSpPr>
          <p:cNvPr id="9222" name="Rectangle 6"/>
          <p:cNvSpPr>
            <a:spLocks noGrp="1" noChangeArrowheads="1"/>
          </p:cNvSpPr>
          <p:nvPr>
            <p:ph type="sldNum" sz="quarter" idx="4"/>
          </p:nvPr>
        </p:nvSpPr>
        <p:spPr bwMode="auto">
          <a:xfrm>
            <a:off x="-76496" y="6428184"/>
            <a:ext cx="400024"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cs typeface="+mn-cs"/>
              </a:defRPr>
            </a:lvl1pPr>
          </a:lstStyle>
          <a:p>
            <a:pPr>
              <a:defRPr/>
            </a:pPr>
            <a:fld id="{633AD76E-64D5-4C2C-B0BA-3837C6E9C45B}" type="slidenum">
              <a:rPr lang="en-GB" smtClean="0"/>
              <a:pPr>
                <a:defRPr/>
              </a:pPr>
              <a:t>‹#›</a:t>
            </a:fld>
            <a:endParaRPr lang="en-GB"/>
          </a:p>
        </p:txBody>
      </p:sp>
      <p:sp>
        <p:nvSpPr>
          <p:cNvPr id="9223" name="Rectangle 7"/>
          <p:cNvSpPr>
            <a:spLocks noChangeArrowheads="1"/>
          </p:cNvSpPr>
          <p:nvPr/>
        </p:nvSpPr>
        <p:spPr bwMode="auto">
          <a:xfrm>
            <a:off x="0" y="0"/>
            <a:ext cx="228600" cy="2286000"/>
          </a:xfrm>
          <a:prstGeom prst="rect">
            <a:avLst/>
          </a:prstGeom>
          <a:solidFill>
            <a:schemeClr val="bg2"/>
          </a:solidFill>
          <a:ln w="9525">
            <a:noFill/>
            <a:miter lim="800000"/>
            <a:headEnd/>
            <a:tailEnd/>
          </a:ln>
          <a:effectLst/>
        </p:spPr>
        <p:txBody>
          <a:bodyPr wrap="none" anchor="ctr"/>
          <a:lstStyle/>
          <a:p>
            <a:pPr algn="ctr">
              <a:defRPr/>
            </a:pPr>
            <a:endParaRPr lang="en-US" sz="2400">
              <a:latin typeface="Times New Roman" pitchFamily="18" charset="0"/>
              <a:cs typeface="+mn-cs"/>
            </a:endParaRPr>
          </a:p>
        </p:txBody>
      </p:sp>
      <p:sp>
        <p:nvSpPr>
          <p:cNvPr id="9224" name="Line 8"/>
          <p:cNvSpPr>
            <a:spLocks noChangeShapeType="1"/>
          </p:cNvSpPr>
          <p:nvPr/>
        </p:nvSpPr>
        <p:spPr bwMode="auto">
          <a:xfrm>
            <a:off x="457200" y="1447800"/>
            <a:ext cx="8077200" cy="0"/>
          </a:xfrm>
          <a:prstGeom prst="line">
            <a:avLst/>
          </a:prstGeom>
          <a:noFill/>
          <a:ln w="19050">
            <a:solidFill>
              <a:schemeClr val="tx2"/>
            </a:solidFill>
            <a:round/>
            <a:headEnd/>
            <a:tailEnd/>
          </a:ln>
          <a:effectLst/>
        </p:spPr>
        <p:txBody>
          <a:bodyPr/>
          <a:lstStyle/>
          <a:p>
            <a:pPr>
              <a:defRPr/>
            </a:pPr>
            <a:endParaRPr lang="en-US">
              <a:cs typeface="+mn-cs"/>
            </a:endParaRPr>
          </a:p>
        </p:txBody>
      </p:sp>
      <p:sp>
        <p:nvSpPr>
          <p:cNvPr id="9225" name="Rectangle 9"/>
          <p:cNvSpPr>
            <a:spLocks noChangeArrowheads="1"/>
          </p:cNvSpPr>
          <p:nvPr/>
        </p:nvSpPr>
        <p:spPr bwMode="auto">
          <a:xfrm>
            <a:off x="0" y="2286000"/>
            <a:ext cx="228600" cy="2286000"/>
          </a:xfrm>
          <a:prstGeom prst="rect">
            <a:avLst/>
          </a:prstGeom>
          <a:solidFill>
            <a:schemeClr val="accent2"/>
          </a:solidFill>
          <a:ln w="9525">
            <a:noFill/>
            <a:miter lim="800000"/>
            <a:headEnd/>
            <a:tailEnd/>
          </a:ln>
          <a:effectLst/>
        </p:spPr>
        <p:txBody>
          <a:bodyPr wrap="none" anchor="ctr"/>
          <a:lstStyle/>
          <a:p>
            <a:pPr algn="ctr">
              <a:defRPr/>
            </a:pPr>
            <a:endParaRPr lang="en-US" sz="2400">
              <a:latin typeface="Times New Roman" pitchFamily="18" charset="0"/>
              <a:cs typeface="+mn-cs"/>
            </a:endParaRPr>
          </a:p>
        </p:txBody>
      </p:sp>
      <p:sp>
        <p:nvSpPr>
          <p:cNvPr id="9226" name="Rectangle 10"/>
          <p:cNvSpPr>
            <a:spLocks noChangeArrowheads="1"/>
          </p:cNvSpPr>
          <p:nvPr/>
        </p:nvSpPr>
        <p:spPr bwMode="auto">
          <a:xfrm>
            <a:off x="0" y="4572000"/>
            <a:ext cx="228600" cy="2286000"/>
          </a:xfrm>
          <a:prstGeom prst="rect">
            <a:avLst/>
          </a:prstGeom>
          <a:solidFill>
            <a:schemeClr val="tx2"/>
          </a:solidFill>
          <a:ln w="9525">
            <a:noFill/>
            <a:miter lim="800000"/>
            <a:headEnd/>
            <a:tailEnd/>
          </a:ln>
          <a:effectLst/>
        </p:spPr>
        <p:txBody>
          <a:bodyPr wrap="none" anchor="ctr"/>
          <a:lstStyle/>
          <a:p>
            <a:pPr algn="ctr">
              <a:defRPr/>
            </a:pPr>
            <a:endParaRPr lang="en-US" sz="2400">
              <a:latin typeface="Times New Roman" pitchFamily="18" charset="0"/>
              <a:cs typeface="+mn-cs"/>
            </a:endParaRPr>
          </a:p>
        </p:txBody>
      </p:sp>
    </p:spTree>
  </p:cSld>
  <p:clrMap bg1="lt1" tx1="dk1" bg2="lt2" tx2="dk2" accent1="accent1" accent2="accent2" accent3="accent3" accent4="accent4" accent5="accent5" accent6="accent6" hlink="hlink" folHlink="folHlink"/>
  <p:sldLayoutIdLst>
    <p:sldLayoutId id="2147483700"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Garamond" pitchFamily="18" charset="0"/>
        </a:defRPr>
      </a:lvl2pPr>
      <a:lvl3pPr algn="l" rtl="0" eaLnBrk="1" fontAlgn="base" hangingPunct="1">
        <a:spcBef>
          <a:spcPct val="0"/>
        </a:spcBef>
        <a:spcAft>
          <a:spcPct val="0"/>
        </a:spcAft>
        <a:defRPr sz="4400">
          <a:solidFill>
            <a:schemeClr val="tx2"/>
          </a:solidFill>
          <a:latin typeface="Garamond" pitchFamily="18" charset="0"/>
        </a:defRPr>
      </a:lvl3pPr>
      <a:lvl4pPr algn="l" rtl="0" eaLnBrk="1" fontAlgn="base" hangingPunct="1">
        <a:spcBef>
          <a:spcPct val="0"/>
        </a:spcBef>
        <a:spcAft>
          <a:spcPct val="0"/>
        </a:spcAft>
        <a:defRPr sz="4400">
          <a:solidFill>
            <a:schemeClr val="tx2"/>
          </a:solidFill>
          <a:latin typeface="Garamond" pitchFamily="18" charset="0"/>
        </a:defRPr>
      </a:lvl4pPr>
      <a:lvl5pPr algn="l" rtl="0" eaLnBrk="1" fontAlgn="base" hangingPunct="1">
        <a:spcBef>
          <a:spcPct val="0"/>
        </a:spcBef>
        <a:spcAft>
          <a:spcPct val="0"/>
        </a:spcAft>
        <a:defRPr sz="4400">
          <a:solidFill>
            <a:schemeClr val="tx2"/>
          </a:solidFill>
          <a:latin typeface="Garamond" pitchFamily="18" charset="0"/>
        </a:defRPr>
      </a:lvl5pPr>
      <a:lvl6pPr marL="457200" algn="l" rtl="0" eaLnBrk="1" fontAlgn="base" hangingPunct="1">
        <a:spcBef>
          <a:spcPct val="0"/>
        </a:spcBef>
        <a:spcAft>
          <a:spcPct val="0"/>
        </a:spcAft>
        <a:defRPr sz="4400">
          <a:solidFill>
            <a:schemeClr val="tx2"/>
          </a:solidFill>
          <a:latin typeface="Garamond" pitchFamily="18" charset="0"/>
        </a:defRPr>
      </a:lvl6pPr>
      <a:lvl7pPr marL="914400" algn="l" rtl="0" eaLnBrk="1" fontAlgn="base" hangingPunct="1">
        <a:spcBef>
          <a:spcPct val="0"/>
        </a:spcBef>
        <a:spcAft>
          <a:spcPct val="0"/>
        </a:spcAft>
        <a:defRPr sz="4400">
          <a:solidFill>
            <a:schemeClr val="tx2"/>
          </a:solidFill>
          <a:latin typeface="Garamond" pitchFamily="18" charset="0"/>
        </a:defRPr>
      </a:lvl7pPr>
      <a:lvl8pPr marL="1371600" algn="l" rtl="0" eaLnBrk="1" fontAlgn="base" hangingPunct="1">
        <a:spcBef>
          <a:spcPct val="0"/>
        </a:spcBef>
        <a:spcAft>
          <a:spcPct val="0"/>
        </a:spcAft>
        <a:defRPr sz="4400">
          <a:solidFill>
            <a:schemeClr val="tx2"/>
          </a:solidFill>
          <a:latin typeface="Garamond" pitchFamily="18" charset="0"/>
        </a:defRPr>
      </a:lvl8pPr>
      <a:lvl9pPr marL="1828800" algn="l" rtl="0" eaLnBrk="1" fontAlgn="base" hangingPunct="1">
        <a:spcBef>
          <a:spcPct val="0"/>
        </a:spcBef>
        <a:spcAft>
          <a:spcPct val="0"/>
        </a:spcAft>
        <a:defRPr sz="4400">
          <a:solidFill>
            <a:schemeClr val="tx2"/>
          </a:solidFill>
          <a:latin typeface="Garamond" pitchFamily="18" charset="0"/>
        </a:defRPr>
      </a:lvl9pPr>
    </p:titleStyle>
    <p:bodyStyle>
      <a:lvl1pPr marL="342900" indent="-342900" algn="l" rtl="0" eaLnBrk="1" fontAlgn="base" hangingPunct="1">
        <a:spcBef>
          <a:spcPct val="20000"/>
        </a:spcBef>
        <a:spcAft>
          <a:spcPct val="0"/>
        </a:spcAft>
        <a:buClr>
          <a:schemeClr val="bg2"/>
        </a:buClr>
        <a:buSzPct val="75000"/>
        <a:buFont typeface="Wingdings" pitchFamily="2" charset="2"/>
        <a:buChar char="p"/>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2"/>
        </a:buClr>
        <a:buSzPct val="75000"/>
        <a:buFont typeface="Wingdings" pitchFamily="2" charset="2"/>
        <a:buChar char="n"/>
        <a:defRPr sz="2400">
          <a:solidFill>
            <a:schemeClr val="tx1"/>
          </a:solidFill>
          <a:latin typeface="+mn-lt"/>
        </a:defRPr>
      </a:lvl2pPr>
      <a:lvl3pPr marL="1143000" indent="-228600" algn="l" rtl="0" eaLnBrk="1" fontAlgn="base" hangingPunct="1">
        <a:spcBef>
          <a:spcPct val="20000"/>
        </a:spcBef>
        <a:spcAft>
          <a:spcPct val="0"/>
        </a:spcAft>
        <a:buClr>
          <a:schemeClr val="accent1"/>
        </a:buClr>
        <a:buSzPct val="65000"/>
        <a:buFont typeface="Wingdings" pitchFamily="2" charset="2"/>
        <a:buChar char="p"/>
        <a:defRPr sz="2000">
          <a:solidFill>
            <a:schemeClr val="tx1"/>
          </a:solidFill>
          <a:latin typeface="+mn-lt"/>
        </a:defRPr>
      </a:lvl3pPr>
      <a:lvl4pPr marL="1600200" indent="-228600" algn="l" rtl="0" eaLnBrk="1" fontAlgn="base" hangingPunct="1">
        <a:spcBef>
          <a:spcPct val="20000"/>
        </a:spcBef>
        <a:spcAft>
          <a:spcPct val="0"/>
        </a:spcAft>
        <a:buClr>
          <a:schemeClr val="bg2"/>
        </a:buClr>
        <a:buFont typeface="Wingdings" pitchFamily="2" charset="2"/>
        <a:buChar char="§"/>
        <a:defRPr>
          <a:solidFill>
            <a:schemeClr val="tx1"/>
          </a:solidFill>
          <a:latin typeface="+mn-lt"/>
        </a:defRPr>
      </a:lvl4pPr>
      <a:lvl5pPr marL="2057400" indent="-228600" algn="l" rtl="0" eaLnBrk="1" fontAlgn="base" hangingPunct="1">
        <a:spcBef>
          <a:spcPct val="20000"/>
        </a:spcBef>
        <a:spcAft>
          <a:spcPct val="0"/>
        </a:spcAft>
        <a:buClr>
          <a:schemeClr val="tx2"/>
        </a:buClr>
        <a:buSzPct val="80000"/>
        <a:buFont typeface="Wingdings" pitchFamily="2" charset="2"/>
        <a:buChar char="§"/>
        <a:defRPr>
          <a:solidFill>
            <a:schemeClr val="tx1"/>
          </a:solidFill>
          <a:latin typeface="+mn-lt"/>
        </a:defRPr>
      </a:lvl5pPr>
      <a:lvl6pPr marL="2514600" indent="-228600" algn="l" rtl="0" eaLnBrk="1" fontAlgn="base" hangingPunct="1">
        <a:spcBef>
          <a:spcPct val="20000"/>
        </a:spcBef>
        <a:spcAft>
          <a:spcPct val="0"/>
        </a:spcAft>
        <a:buClr>
          <a:schemeClr val="tx2"/>
        </a:buClr>
        <a:buSzPct val="80000"/>
        <a:buFont typeface="Wingdings" pitchFamily="2" charset="2"/>
        <a:buChar char="§"/>
        <a:defRPr>
          <a:solidFill>
            <a:schemeClr val="tx1"/>
          </a:solidFill>
          <a:latin typeface="+mn-lt"/>
        </a:defRPr>
      </a:lvl6pPr>
      <a:lvl7pPr marL="2971800" indent="-228600" algn="l" rtl="0" eaLnBrk="1" fontAlgn="base" hangingPunct="1">
        <a:spcBef>
          <a:spcPct val="20000"/>
        </a:spcBef>
        <a:spcAft>
          <a:spcPct val="0"/>
        </a:spcAft>
        <a:buClr>
          <a:schemeClr val="tx2"/>
        </a:buClr>
        <a:buSzPct val="80000"/>
        <a:buFont typeface="Wingdings" pitchFamily="2" charset="2"/>
        <a:buChar char="§"/>
        <a:defRPr>
          <a:solidFill>
            <a:schemeClr val="tx1"/>
          </a:solidFill>
          <a:latin typeface="+mn-lt"/>
        </a:defRPr>
      </a:lvl7pPr>
      <a:lvl8pPr marL="3429000" indent="-228600" algn="l" rtl="0" eaLnBrk="1" fontAlgn="base" hangingPunct="1">
        <a:spcBef>
          <a:spcPct val="20000"/>
        </a:spcBef>
        <a:spcAft>
          <a:spcPct val="0"/>
        </a:spcAft>
        <a:buClr>
          <a:schemeClr val="tx2"/>
        </a:buClr>
        <a:buSzPct val="80000"/>
        <a:buFont typeface="Wingdings" pitchFamily="2" charset="2"/>
        <a:buChar char="§"/>
        <a:defRPr>
          <a:solidFill>
            <a:schemeClr val="tx1"/>
          </a:solidFill>
          <a:latin typeface="+mn-lt"/>
        </a:defRPr>
      </a:lvl8pPr>
      <a:lvl9pPr marL="3886200" indent="-228600" algn="l" rtl="0" eaLnBrk="1" fontAlgn="base" hangingPunct="1">
        <a:spcBef>
          <a:spcPct val="20000"/>
        </a:spcBef>
        <a:spcAft>
          <a:spcPct val="0"/>
        </a:spcAft>
        <a:buClr>
          <a:schemeClr val="tx2"/>
        </a:buClr>
        <a:buSzPct val="80000"/>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0" y="685800"/>
            <a:ext cx="9144000" cy="2127250"/>
          </a:xfrm>
        </p:spPr>
        <p:txBody>
          <a:bodyPr/>
          <a:lstStyle/>
          <a:p>
            <a:r>
              <a:rPr lang="en-US" sz="4000" smtClean="0">
                <a:solidFill>
                  <a:srgbClr val="009999"/>
                </a:solidFill>
                <a:ea typeface="ＭＳ Ｐゴシック" pitchFamily="34" charset="-128"/>
              </a:rPr>
              <a:t/>
            </a:r>
            <a:br>
              <a:rPr lang="en-US" sz="4000" smtClean="0">
                <a:solidFill>
                  <a:srgbClr val="009999"/>
                </a:solidFill>
                <a:ea typeface="ＭＳ Ｐゴシック" pitchFamily="34" charset="-128"/>
              </a:rPr>
            </a:br>
            <a:r>
              <a:rPr lang="en-US" sz="2400" smtClean="0">
                <a:solidFill>
                  <a:srgbClr val="009999"/>
                </a:solidFill>
                <a:ea typeface="ＭＳ Ｐゴシック" pitchFamily="34" charset="-128"/>
              </a:rPr>
              <a:t/>
            </a:r>
            <a:br>
              <a:rPr lang="en-US" sz="2400" smtClean="0">
                <a:solidFill>
                  <a:srgbClr val="009999"/>
                </a:solidFill>
                <a:ea typeface="ＭＳ Ｐゴシック" pitchFamily="34" charset="-128"/>
              </a:rPr>
            </a:br>
            <a:r>
              <a:rPr lang="en-US" sz="2400" smtClean="0">
                <a:solidFill>
                  <a:srgbClr val="009999"/>
                </a:solidFill>
                <a:ea typeface="ＭＳ Ｐゴシック" pitchFamily="34" charset="-128"/>
              </a:rPr>
              <a:t/>
            </a:r>
            <a:br>
              <a:rPr lang="en-US" sz="2400" smtClean="0">
                <a:solidFill>
                  <a:srgbClr val="009999"/>
                </a:solidFill>
                <a:ea typeface="ＭＳ Ｐゴシック" pitchFamily="34" charset="-128"/>
              </a:rPr>
            </a:br>
            <a:r>
              <a:rPr lang="en-US" sz="2400" smtClean="0">
                <a:solidFill>
                  <a:srgbClr val="009999"/>
                </a:solidFill>
                <a:ea typeface="ＭＳ Ｐゴシック" pitchFamily="34" charset="-128"/>
              </a:rPr>
              <a:t/>
            </a:r>
            <a:br>
              <a:rPr lang="en-US" sz="2400" smtClean="0">
                <a:solidFill>
                  <a:srgbClr val="009999"/>
                </a:solidFill>
                <a:ea typeface="ＭＳ Ｐゴシック" pitchFamily="34" charset="-128"/>
              </a:rPr>
            </a:br>
            <a:r>
              <a:rPr lang="en-US" sz="3200" smtClean="0">
                <a:solidFill>
                  <a:schemeClr val="tx1"/>
                </a:solidFill>
                <a:ea typeface="ＭＳ Ｐゴシック" pitchFamily="34" charset="-128"/>
              </a:rPr>
              <a:t> </a:t>
            </a:r>
            <a:r>
              <a:rPr lang="en-US" sz="3600" smtClean="0">
                <a:latin typeface="Calibri" pitchFamily="34" charset="0"/>
              </a:rPr>
              <a:t>CPWF Phase 2</a:t>
            </a:r>
            <a:br>
              <a:rPr lang="en-US" sz="3600" smtClean="0">
                <a:latin typeface="Calibri" pitchFamily="34" charset="0"/>
              </a:rPr>
            </a:br>
            <a:r>
              <a:rPr lang="en-US" sz="3600" smtClean="0">
                <a:latin typeface="Calibri" pitchFamily="34" charset="0"/>
              </a:rPr>
              <a:t>(2009-2014)</a:t>
            </a:r>
            <a:br>
              <a:rPr lang="en-US" sz="3600" smtClean="0">
                <a:latin typeface="Calibri" pitchFamily="34" charset="0"/>
              </a:rPr>
            </a:br>
            <a:r>
              <a:rPr lang="en-US" sz="3600" smtClean="0">
                <a:latin typeface="Calibri" pitchFamily="34" charset="0"/>
              </a:rPr>
              <a:t>Focusing on achievable impacts in 6 river basins </a:t>
            </a:r>
            <a:endParaRPr lang="en-US" smtClean="0">
              <a:latin typeface="Calibri" pitchFamily="34" charset="0"/>
            </a:endParaRPr>
          </a:p>
        </p:txBody>
      </p:sp>
      <p:pic>
        <p:nvPicPr>
          <p:cNvPr id="13" name="Picture 4" descr="DSC00430"/>
          <p:cNvPicPr>
            <a:picLocks noChangeAspect="1" noChangeArrowheads="1"/>
          </p:cNvPicPr>
          <p:nvPr/>
        </p:nvPicPr>
        <p:blipFill>
          <a:blip r:embed="rId3" cstate="print"/>
          <a:srcRect/>
          <a:stretch>
            <a:fillRect/>
          </a:stretch>
        </p:blipFill>
        <p:spPr bwMode="auto">
          <a:xfrm>
            <a:off x="355787" y="3340193"/>
            <a:ext cx="1644650" cy="1303337"/>
          </a:xfrm>
          <a:prstGeom prst="rect">
            <a:avLst/>
          </a:prstGeom>
          <a:ln>
            <a:noFill/>
          </a:ln>
          <a:effectLst>
            <a:outerShdw blurRad="292100" dist="139700" dir="2700000" algn="tl" rotWithShape="0">
              <a:srgbClr val="333333">
                <a:alpha val="65000"/>
              </a:srgbClr>
            </a:outerShdw>
          </a:effectLst>
        </p:spPr>
      </p:pic>
      <p:pic>
        <p:nvPicPr>
          <p:cNvPr id="14" name="Picture 2"/>
          <p:cNvPicPr>
            <a:picLocks noChangeAspect="1" noChangeArrowheads="1"/>
          </p:cNvPicPr>
          <p:nvPr/>
        </p:nvPicPr>
        <p:blipFill>
          <a:blip r:embed="rId4" cstate="print"/>
          <a:srcRect/>
          <a:stretch>
            <a:fillRect/>
          </a:stretch>
        </p:blipFill>
        <p:spPr bwMode="auto">
          <a:xfrm>
            <a:off x="3707000" y="3749768"/>
            <a:ext cx="1674812" cy="1243012"/>
          </a:xfrm>
          <a:prstGeom prst="rect">
            <a:avLst/>
          </a:prstGeom>
          <a:noFill/>
          <a:ln w="9525">
            <a:noFill/>
            <a:miter lim="800000"/>
            <a:headEnd/>
            <a:tailEnd/>
          </a:ln>
          <a:effectLst>
            <a:outerShdw dist="139700" dir="2700000" algn="tl" rotWithShape="0">
              <a:srgbClr val="333333">
                <a:alpha val="64999"/>
              </a:srgbClr>
            </a:outerShdw>
          </a:effectLst>
        </p:spPr>
      </p:pic>
      <p:pic>
        <p:nvPicPr>
          <p:cNvPr id="15" name="Content Placeholder 3" descr="IMG_0645.JPG"/>
          <p:cNvPicPr>
            <a:picLocks noChangeAspect="1"/>
          </p:cNvPicPr>
          <p:nvPr/>
        </p:nvPicPr>
        <p:blipFill>
          <a:blip r:embed="rId5" cstate="print"/>
          <a:srcRect/>
          <a:stretch>
            <a:fillRect/>
          </a:stretch>
        </p:blipFill>
        <p:spPr bwMode="auto">
          <a:xfrm>
            <a:off x="7174100" y="3273518"/>
            <a:ext cx="1617662" cy="1212850"/>
          </a:xfrm>
          <a:prstGeom prst="rect">
            <a:avLst/>
          </a:prstGeom>
          <a:ln>
            <a:noFill/>
          </a:ln>
          <a:effectLst>
            <a:outerShdw blurRad="292100" dist="139700" dir="2700000" algn="tl" rotWithShape="0">
              <a:srgbClr val="333333">
                <a:alpha val="65000"/>
              </a:srgbClr>
            </a:outerShdw>
          </a:effectLst>
        </p:spPr>
      </p:pic>
      <p:pic>
        <p:nvPicPr>
          <p:cNvPr id="10" name="Picture 4" descr="bengu dam DSCN5570"/>
          <p:cNvPicPr>
            <a:picLocks noChangeAspect="1" noChangeArrowheads="1"/>
          </p:cNvPicPr>
          <p:nvPr/>
        </p:nvPicPr>
        <p:blipFill>
          <a:blip r:embed="rId6" cstate="print"/>
          <a:srcRect/>
          <a:stretch>
            <a:fillRect/>
          </a:stretch>
        </p:blipFill>
        <p:spPr bwMode="auto">
          <a:xfrm>
            <a:off x="1754375" y="4854668"/>
            <a:ext cx="1677987" cy="1258887"/>
          </a:xfrm>
          <a:prstGeom prst="rect">
            <a:avLst/>
          </a:prstGeom>
          <a:ln>
            <a:noFill/>
          </a:ln>
          <a:effectLst>
            <a:outerShdw blurRad="292100" dist="139700" dir="2700000" algn="tl" rotWithShape="0">
              <a:srgbClr val="333333">
                <a:alpha val="65000"/>
              </a:srgbClr>
            </a:outerShdw>
          </a:effectLst>
        </p:spPr>
      </p:pic>
      <p:pic>
        <p:nvPicPr>
          <p:cNvPr id="11" name="Picture 5" descr="fishpond1"/>
          <p:cNvPicPr>
            <a:picLocks noChangeAspect="1" noChangeArrowheads="1"/>
          </p:cNvPicPr>
          <p:nvPr/>
        </p:nvPicPr>
        <p:blipFill>
          <a:blip r:embed="rId7" cstate="print"/>
          <a:srcRect/>
          <a:stretch>
            <a:fillRect/>
          </a:stretch>
        </p:blipFill>
        <p:spPr bwMode="auto">
          <a:xfrm>
            <a:off x="5692962" y="4734018"/>
            <a:ext cx="1701800" cy="105092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5" descr="C:\Users\mmccartney\Documents\mmcIWMI\CP-LWD\Logos\CP_LogoGIF.GIF"/>
          <p:cNvPicPr>
            <a:picLocks noChangeAspect="1" noChangeArrowheads="1"/>
          </p:cNvPicPr>
          <p:nvPr/>
        </p:nvPicPr>
        <p:blipFill>
          <a:blip r:embed="rId3"/>
          <a:srcRect/>
          <a:stretch>
            <a:fillRect/>
          </a:stretch>
        </p:blipFill>
        <p:spPr bwMode="auto">
          <a:xfrm>
            <a:off x="179388" y="5853113"/>
            <a:ext cx="2305050" cy="798512"/>
          </a:xfrm>
          <a:prstGeom prst="rect">
            <a:avLst/>
          </a:prstGeom>
          <a:noFill/>
          <a:ln w="9525">
            <a:noFill/>
            <a:miter lim="800000"/>
            <a:headEnd/>
            <a:tailEnd/>
          </a:ln>
        </p:spPr>
      </p:pic>
      <p:sp>
        <p:nvSpPr>
          <p:cNvPr id="8" name="TextBox 7"/>
          <p:cNvSpPr txBox="1"/>
          <p:nvPr/>
        </p:nvSpPr>
        <p:spPr>
          <a:xfrm>
            <a:off x="298326" y="1234209"/>
            <a:ext cx="8642350" cy="138430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ctr">
              <a:defRPr/>
            </a:pPr>
            <a:r>
              <a:rPr lang="en-US" sz="2800" b="1" dirty="0"/>
              <a:t>Integrated Rainwater Management Strategies:</a:t>
            </a:r>
          </a:p>
          <a:p>
            <a:pPr algn="ctr">
              <a:defRPr/>
            </a:pPr>
            <a:r>
              <a:rPr lang="en-US" sz="2800" b="1" dirty="0"/>
              <a:t>Technologies, Institutions and Policies</a:t>
            </a:r>
          </a:p>
          <a:p>
            <a:pPr algn="ctr">
              <a:defRPr/>
            </a:pPr>
            <a:r>
              <a:rPr lang="en-US" sz="2800" b="1" dirty="0"/>
              <a:t>(NL 2)</a:t>
            </a:r>
            <a:endParaRPr lang="en-IN" sz="2800" b="1" dirty="0"/>
          </a:p>
        </p:txBody>
      </p:sp>
      <p:sp>
        <p:nvSpPr>
          <p:cNvPr id="9" name="TextBox 8"/>
          <p:cNvSpPr txBox="1"/>
          <p:nvPr/>
        </p:nvSpPr>
        <p:spPr>
          <a:xfrm>
            <a:off x="900113" y="4208051"/>
            <a:ext cx="7416800" cy="708025"/>
          </a:xfrm>
          <a:prstGeom prst="rect">
            <a:avLst/>
          </a:prstGeom>
        </p:spPr>
        <p:style>
          <a:lnRef idx="3">
            <a:schemeClr val="lt1"/>
          </a:lnRef>
          <a:fillRef idx="1">
            <a:schemeClr val="accent2"/>
          </a:fillRef>
          <a:effectRef idx="1">
            <a:schemeClr val="accent2"/>
          </a:effectRef>
          <a:fontRef idx="minor">
            <a:schemeClr val="lt1"/>
          </a:fontRef>
        </p:style>
        <p:txBody>
          <a:bodyPr>
            <a:spAutoFit/>
          </a:bodyPr>
          <a:lstStyle/>
          <a:p>
            <a:pPr algn="ctr">
              <a:defRPr/>
            </a:pPr>
            <a:r>
              <a:rPr lang="en-US" sz="2000" b="1" i="1" dirty="0"/>
              <a:t>“Improve rural livelihoods and their resilience through </a:t>
            </a:r>
          </a:p>
          <a:p>
            <a:pPr algn="ctr">
              <a:defRPr/>
            </a:pPr>
            <a:r>
              <a:rPr lang="en-US" sz="2000" b="1" i="1" u="sng" dirty="0"/>
              <a:t>a landscape approach to rainwater management”</a:t>
            </a:r>
            <a:endParaRPr lang="en-IN" sz="2000" b="1" i="1" u="sng" dirty="0"/>
          </a:p>
        </p:txBody>
      </p:sp>
      <p:pic>
        <p:nvPicPr>
          <p:cNvPr id="2054" name="Picture 5" descr="C:\RMS-Ethiopia\Presentations\NBDC_SmallSize.jpg"/>
          <p:cNvPicPr>
            <a:picLocks noChangeAspect="1" noChangeArrowheads="1"/>
          </p:cNvPicPr>
          <p:nvPr/>
        </p:nvPicPr>
        <p:blipFill>
          <a:blip r:embed="rId4"/>
          <a:srcRect/>
          <a:stretch>
            <a:fillRect/>
          </a:stretch>
        </p:blipFill>
        <p:spPr bwMode="auto">
          <a:xfrm>
            <a:off x="2627313" y="5876925"/>
            <a:ext cx="2339975" cy="768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RMS-Ethiopia\Presentations\3Study sites in Ethiopia.jpg"/>
          <p:cNvPicPr>
            <a:picLocks noChangeAspect="1" noChangeArrowheads="1"/>
          </p:cNvPicPr>
          <p:nvPr/>
        </p:nvPicPr>
        <p:blipFill>
          <a:blip r:embed="rId3">
            <a:lum bright="60000" contrast="12000"/>
          </a:blip>
          <a:srcRect/>
          <a:stretch>
            <a:fillRect/>
          </a:stretch>
        </p:blipFill>
        <p:spPr bwMode="auto">
          <a:xfrm>
            <a:off x="1692275" y="836613"/>
            <a:ext cx="6848475" cy="5292725"/>
          </a:xfrm>
          <a:prstGeom prst="rect">
            <a:avLst/>
          </a:prstGeom>
          <a:noFill/>
          <a:ln w="9525">
            <a:noFill/>
            <a:miter lim="800000"/>
            <a:headEnd/>
            <a:tailEnd/>
          </a:ln>
        </p:spPr>
      </p:pic>
      <p:sp>
        <p:nvSpPr>
          <p:cNvPr id="3075" name="TextBox 2"/>
          <p:cNvSpPr txBox="1">
            <a:spLocks noChangeArrowheads="1"/>
          </p:cNvSpPr>
          <p:nvPr/>
        </p:nvSpPr>
        <p:spPr bwMode="auto">
          <a:xfrm>
            <a:off x="323850" y="2565400"/>
            <a:ext cx="8424863" cy="2308225"/>
          </a:xfrm>
          <a:prstGeom prst="rect">
            <a:avLst/>
          </a:prstGeom>
          <a:noFill/>
          <a:ln w="9525">
            <a:noFill/>
            <a:miter lim="800000"/>
            <a:headEnd/>
            <a:tailEnd/>
          </a:ln>
        </p:spPr>
        <p:txBody>
          <a:bodyPr>
            <a:spAutoFit/>
          </a:bodyPr>
          <a:lstStyle/>
          <a:p>
            <a:r>
              <a:rPr lang="en-US" sz="2400" b="1" i="1">
                <a:solidFill>
                  <a:srgbClr val="CC3300"/>
                </a:solidFill>
                <a:latin typeface="Verdana" pitchFamily="34" charset="0"/>
              </a:rPr>
              <a:t>Managing rainwater well in this “playing field” starts with the recognition that rainwater supports a number of ecosystem services- crops, trees, livestock,  rivers and groundwater, and the people and creatures….at the site and downstream.</a:t>
            </a:r>
            <a:endParaRPr lang="en-IN" sz="2400" b="1" i="1">
              <a:solidFill>
                <a:srgbClr val="CC3300"/>
              </a:solidFill>
              <a:latin typeface="Verdana" pitchFamily="34" charset="0"/>
            </a:endParaRPr>
          </a:p>
        </p:txBody>
      </p:sp>
      <p:sp>
        <p:nvSpPr>
          <p:cNvPr id="3076" name="TextBox 1"/>
          <p:cNvSpPr txBox="1">
            <a:spLocks noChangeArrowheads="1"/>
          </p:cNvSpPr>
          <p:nvPr/>
        </p:nvSpPr>
        <p:spPr bwMode="auto">
          <a:xfrm>
            <a:off x="179388" y="1125538"/>
            <a:ext cx="8785225" cy="954087"/>
          </a:xfrm>
          <a:prstGeom prst="rect">
            <a:avLst/>
          </a:prstGeom>
          <a:noFill/>
          <a:ln w="9525">
            <a:noFill/>
            <a:miter lim="800000"/>
            <a:headEnd/>
            <a:tailEnd/>
          </a:ln>
        </p:spPr>
        <p:txBody>
          <a:bodyPr>
            <a:spAutoFit/>
          </a:bodyPr>
          <a:lstStyle/>
          <a:p>
            <a:pPr algn="ctr"/>
            <a:r>
              <a:rPr lang="en-US" sz="2800" b="1" i="1">
                <a:solidFill>
                  <a:srgbClr val="002060"/>
                </a:solidFill>
              </a:rPr>
              <a:t>The basin, the catchment, the watershed, is the “playing field” of water.</a:t>
            </a:r>
            <a:endParaRPr lang="en-IN" sz="2800" b="1" i="1">
              <a:solidFill>
                <a:srgbClr val="002060"/>
              </a:solidFill>
            </a:endParaRPr>
          </a:p>
        </p:txBody>
      </p:sp>
      <p:sp>
        <p:nvSpPr>
          <p:cNvPr id="5" name="TextBox 4"/>
          <p:cNvSpPr txBox="1"/>
          <p:nvPr/>
        </p:nvSpPr>
        <p:spPr>
          <a:xfrm>
            <a:off x="3276600" y="260350"/>
            <a:ext cx="2087563" cy="58578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defRPr/>
            </a:pPr>
            <a:r>
              <a:rPr lang="en-US" sz="3200" b="1" dirty="0">
                <a:latin typeface="Verdana" pitchFamily="34" charset="0"/>
                <a:ea typeface="Verdana" pitchFamily="34" charset="0"/>
                <a:cs typeface="Verdana" pitchFamily="34" charset="0"/>
              </a:rPr>
              <a:t>FACT- 1</a:t>
            </a:r>
            <a:endParaRPr lang="en-IN" sz="3200" b="1" dirty="0">
              <a:latin typeface="Verdana" pitchFamily="34" charset="0"/>
              <a:ea typeface="Verdana" pitchFamily="34" charset="0"/>
              <a:cs typeface="Verdana" pitchFamily="34" charset="0"/>
            </a:endParaRPr>
          </a:p>
        </p:txBody>
      </p:sp>
      <p:pic>
        <p:nvPicPr>
          <p:cNvPr id="3078" name="Picture 5" descr="C:\Users\mmccartney\Documents\mmcIWMI\CP-LWD\Logos\CP_LogoGIF.GIF"/>
          <p:cNvPicPr>
            <a:picLocks noChangeAspect="1" noChangeArrowheads="1"/>
          </p:cNvPicPr>
          <p:nvPr/>
        </p:nvPicPr>
        <p:blipFill>
          <a:blip r:embed="rId4"/>
          <a:srcRect/>
          <a:stretch>
            <a:fillRect/>
          </a:stretch>
        </p:blipFill>
        <p:spPr bwMode="auto">
          <a:xfrm>
            <a:off x="179388" y="5516563"/>
            <a:ext cx="2305050" cy="798512"/>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6600" y="260350"/>
            <a:ext cx="2087563" cy="58578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defRPr/>
            </a:pPr>
            <a:r>
              <a:rPr lang="en-US" sz="3200" b="1" dirty="0">
                <a:latin typeface="Verdana" pitchFamily="34" charset="0"/>
                <a:ea typeface="Verdana" pitchFamily="34" charset="0"/>
                <a:cs typeface="Verdana" pitchFamily="34" charset="0"/>
              </a:rPr>
              <a:t>FACT- 2</a:t>
            </a:r>
            <a:endParaRPr lang="en-IN" sz="3200" b="1" dirty="0">
              <a:latin typeface="Verdana" pitchFamily="34" charset="0"/>
              <a:ea typeface="Verdana" pitchFamily="34" charset="0"/>
              <a:cs typeface="Verdana" pitchFamily="34" charset="0"/>
            </a:endParaRPr>
          </a:p>
        </p:txBody>
      </p:sp>
      <p:sp>
        <p:nvSpPr>
          <p:cNvPr id="4099" name="TextBox 2"/>
          <p:cNvSpPr txBox="1">
            <a:spLocks noChangeArrowheads="1"/>
          </p:cNvSpPr>
          <p:nvPr/>
        </p:nvSpPr>
        <p:spPr bwMode="auto">
          <a:xfrm>
            <a:off x="250825" y="1196975"/>
            <a:ext cx="6985000" cy="3108325"/>
          </a:xfrm>
          <a:prstGeom prst="rect">
            <a:avLst/>
          </a:prstGeom>
          <a:noFill/>
          <a:ln w="9525">
            <a:noFill/>
            <a:miter lim="800000"/>
            <a:headEnd/>
            <a:tailEnd/>
          </a:ln>
        </p:spPr>
        <p:txBody>
          <a:bodyPr>
            <a:spAutoFit/>
          </a:bodyPr>
          <a:lstStyle/>
          <a:p>
            <a:r>
              <a:rPr lang="en-US" sz="2800" b="1">
                <a:solidFill>
                  <a:srgbClr val="0000CC"/>
                </a:solidFill>
                <a:latin typeface="Verdana" pitchFamily="34" charset="0"/>
              </a:rPr>
              <a:t>In rain-fed farming systems, </a:t>
            </a:r>
            <a:r>
              <a:rPr lang="en-US" sz="2800" b="1" u="sng">
                <a:solidFill>
                  <a:srgbClr val="0000CC"/>
                </a:solidFill>
                <a:latin typeface="Verdana" pitchFamily="34" charset="0"/>
              </a:rPr>
              <a:t>dramatic gains </a:t>
            </a:r>
            <a:r>
              <a:rPr lang="en-US" sz="2800" b="1">
                <a:solidFill>
                  <a:srgbClr val="0000CC"/>
                </a:solidFill>
                <a:latin typeface="Verdana" pitchFamily="34" charset="0"/>
              </a:rPr>
              <a:t>in agricultural productivity and production can be achieved with </a:t>
            </a:r>
            <a:r>
              <a:rPr lang="en-US" sz="2800" b="1" u="sng">
                <a:solidFill>
                  <a:srgbClr val="0000CC"/>
                </a:solidFill>
                <a:latin typeface="Verdana" pitchFamily="34" charset="0"/>
              </a:rPr>
              <a:t>small amounts of water</a:t>
            </a:r>
            <a:r>
              <a:rPr lang="en-US" sz="2800" b="1">
                <a:solidFill>
                  <a:srgbClr val="0000CC"/>
                </a:solidFill>
                <a:latin typeface="Verdana" pitchFamily="34" charset="0"/>
              </a:rPr>
              <a:t>, when timed to mitigate yield losses and ensure the critical supplies.</a:t>
            </a:r>
            <a:endParaRPr lang="en-IN" sz="2800" b="1">
              <a:solidFill>
                <a:srgbClr val="0000CC"/>
              </a:solidFill>
              <a:latin typeface="Verdana" pitchFamily="34" charset="0"/>
            </a:endParaRPr>
          </a:p>
        </p:txBody>
      </p:sp>
      <p:sp>
        <p:nvSpPr>
          <p:cNvPr id="4100" name="TextBox 3"/>
          <p:cNvSpPr txBox="1">
            <a:spLocks noChangeArrowheads="1"/>
          </p:cNvSpPr>
          <p:nvPr/>
        </p:nvSpPr>
        <p:spPr bwMode="auto">
          <a:xfrm>
            <a:off x="539750" y="4365625"/>
            <a:ext cx="5111750" cy="1200150"/>
          </a:xfrm>
          <a:prstGeom prst="rect">
            <a:avLst/>
          </a:prstGeom>
          <a:noFill/>
          <a:ln w="9525">
            <a:noFill/>
            <a:miter lim="800000"/>
            <a:headEnd/>
            <a:tailEnd/>
          </a:ln>
        </p:spPr>
        <p:txBody>
          <a:bodyPr>
            <a:spAutoFit/>
          </a:bodyPr>
          <a:lstStyle/>
          <a:p>
            <a:pPr algn="ctr"/>
            <a:r>
              <a:rPr lang="en-US" sz="2400" b="1">
                <a:solidFill>
                  <a:srgbClr val="FF0000"/>
                </a:solidFill>
              </a:rPr>
              <a:t>And ill planned interventions/ intensification is not always sustainable!!</a:t>
            </a:r>
            <a:endParaRPr lang="en-IN" sz="2400" b="1">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1"/>
          <p:cNvSpPr txBox="1">
            <a:spLocks noChangeArrowheads="1"/>
          </p:cNvSpPr>
          <p:nvPr/>
        </p:nvSpPr>
        <p:spPr bwMode="auto">
          <a:xfrm>
            <a:off x="1547813" y="260350"/>
            <a:ext cx="7200900" cy="461963"/>
          </a:xfrm>
          <a:prstGeom prst="rect">
            <a:avLst/>
          </a:prstGeom>
          <a:noFill/>
          <a:ln w="9525">
            <a:noFill/>
            <a:miter lim="800000"/>
            <a:headEnd/>
            <a:tailEnd/>
          </a:ln>
        </p:spPr>
        <p:txBody>
          <a:bodyPr>
            <a:spAutoFit/>
          </a:bodyPr>
          <a:lstStyle/>
          <a:p>
            <a:r>
              <a:rPr lang="en-US" sz="2400" b="1">
                <a:solidFill>
                  <a:srgbClr val="FF0000"/>
                </a:solidFill>
              </a:rPr>
              <a:t>Impacts on rural livelihoods has been limited??</a:t>
            </a:r>
            <a:endParaRPr lang="en-IN" sz="2400" b="1">
              <a:solidFill>
                <a:srgbClr val="FF0000"/>
              </a:solidFill>
            </a:endParaRPr>
          </a:p>
        </p:txBody>
      </p:sp>
      <p:graphicFrame>
        <p:nvGraphicFramePr>
          <p:cNvPr id="4" name="Diagram 3"/>
          <p:cNvGraphicFramePr/>
          <p:nvPr/>
        </p:nvGraphicFramePr>
        <p:xfrm>
          <a:off x="395536" y="1124744"/>
          <a:ext cx="8352928" cy="4536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5656" y="188640"/>
            <a:ext cx="7416824" cy="523220"/>
          </a:xfrm>
          <a:prstGeom prst="rect">
            <a:avLst/>
          </a:prstGeom>
          <a:ln>
            <a:solidFill>
              <a:srgbClr val="003300"/>
            </a:solidFill>
          </a:ln>
          <a:effectLst>
            <a:outerShdw blurRad="40000" dist="20000" dir="5400000" rotWithShape="0">
              <a:srgbClr val="000000">
                <a:alpha val="38000"/>
              </a:srgbClr>
            </a:outerShdw>
            <a:softEdge rad="31750"/>
          </a:effectLst>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n-US" sz="2800" dirty="0"/>
              <a:t>What IRMS proposes to achieve and deliver?</a:t>
            </a:r>
            <a:endParaRPr lang="en-IN" sz="2800" dirty="0"/>
          </a:p>
        </p:txBody>
      </p:sp>
      <p:graphicFrame>
        <p:nvGraphicFramePr>
          <p:cNvPr id="3" name="Diagram 2"/>
          <p:cNvGraphicFramePr/>
          <p:nvPr/>
        </p:nvGraphicFramePr>
        <p:xfrm>
          <a:off x="251520" y="1196752"/>
          <a:ext cx="8712968" cy="4752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5656" y="188640"/>
            <a:ext cx="7416824" cy="523220"/>
          </a:xfrm>
          <a:prstGeom prst="rect">
            <a:avLst/>
          </a:prstGeom>
          <a:ln>
            <a:solidFill>
              <a:srgbClr val="003300"/>
            </a:solidFill>
          </a:ln>
          <a:effectLst>
            <a:outerShdw blurRad="40000" dist="20000" dir="5400000" rotWithShape="0">
              <a:srgbClr val="000000">
                <a:alpha val="38000"/>
              </a:srgbClr>
            </a:outerShdw>
            <a:softEdge rad="31750"/>
          </a:effectLst>
        </p:spPr>
        <p:style>
          <a:lnRef idx="1">
            <a:schemeClr val="accent2"/>
          </a:lnRef>
          <a:fillRef idx="2">
            <a:schemeClr val="accent2"/>
          </a:fillRef>
          <a:effectRef idx="1">
            <a:schemeClr val="accent2"/>
          </a:effectRef>
          <a:fontRef idx="minor">
            <a:schemeClr val="dk1"/>
          </a:fontRef>
        </p:style>
        <p:txBody>
          <a:bodyPr>
            <a:spAutoFit/>
          </a:bodyPr>
          <a:lstStyle/>
          <a:p>
            <a:pPr algn="ctr">
              <a:defRPr/>
            </a:pPr>
            <a:r>
              <a:rPr lang="en-US" sz="2800" b="1" dirty="0">
                <a:solidFill>
                  <a:srgbClr val="0000CC"/>
                </a:solidFill>
              </a:rPr>
              <a:t>Working within the landscapes</a:t>
            </a:r>
            <a:endParaRPr lang="en-IN" sz="2800" b="1" dirty="0">
              <a:solidFill>
                <a:srgbClr val="0000CC"/>
              </a:solidFill>
            </a:endParaRPr>
          </a:p>
        </p:txBody>
      </p:sp>
      <p:graphicFrame>
        <p:nvGraphicFramePr>
          <p:cNvPr id="3" name="Diagram 2"/>
          <p:cNvGraphicFramePr/>
          <p:nvPr/>
        </p:nvGraphicFramePr>
        <p:xfrm>
          <a:off x="251520" y="1052736"/>
          <a:ext cx="8712968"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672" y="260648"/>
            <a:ext cx="7344816" cy="461665"/>
          </a:xfrm>
          <a:prstGeom prst="rect">
            <a:avLst/>
          </a:prstGeom>
          <a:effectLst>
            <a:glow rad="63500">
              <a:schemeClr val="accent2">
                <a:satMod val="175000"/>
                <a:alpha val="40000"/>
              </a:schemeClr>
            </a:glow>
          </a:effectLst>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defRPr/>
            </a:pPr>
            <a:r>
              <a:rPr lang="en-US" sz="2400" dirty="0"/>
              <a:t> </a:t>
            </a:r>
            <a:r>
              <a:rPr lang="en-US" sz="2400" b="1" dirty="0"/>
              <a:t>International Water Management Institute (IWMI)</a:t>
            </a:r>
            <a:endParaRPr lang="en-IN" sz="2400" b="1" dirty="0"/>
          </a:p>
        </p:txBody>
      </p:sp>
      <p:sp>
        <p:nvSpPr>
          <p:cNvPr id="4" name="TextBox 3"/>
          <p:cNvSpPr txBox="1"/>
          <p:nvPr/>
        </p:nvSpPr>
        <p:spPr>
          <a:xfrm>
            <a:off x="0" y="1125538"/>
            <a:ext cx="9144000" cy="5232400"/>
          </a:xfrm>
          <a:prstGeom prst="rect">
            <a:avLst/>
          </a:prstGeom>
          <a:noFill/>
        </p:spPr>
        <p:txBody>
          <a:bodyPr>
            <a:spAutoFit/>
          </a:bodyPr>
          <a:lstStyle/>
          <a:p>
            <a:pPr marL="342900" indent="-342900">
              <a:buFontTx/>
              <a:buAutoNum type="arabicPeriod"/>
              <a:defRPr/>
            </a:pPr>
            <a:r>
              <a:rPr lang="en-US" sz="2000" b="1" dirty="0">
                <a:solidFill>
                  <a:srgbClr val="002060"/>
                </a:solidFill>
              </a:rPr>
              <a:t>Guidance on identifying suitable and effective RMS across the Ethiopian Highlands</a:t>
            </a:r>
          </a:p>
          <a:p>
            <a:pPr>
              <a:defRPr/>
            </a:pPr>
            <a:endParaRPr lang="en-US" b="1" dirty="0">
              <a:solidFill>
                <a:srgbClr val="0000CC"/>
              </a:solidFill>
            </a:endParaRPr>
          </a:p>
          <a:p>
            <a:pPr>
              <a:buFont typeface="Arial" pitchFamily="34" charset="0"/>
              <a:buChar char="•"/>
              <a:defRPr/>
            </a:pPr>
            <a:r>
              <a:rPr lang="en-US" b="1" dirty="0">
                <a:solidFill>
                  <a:srgbClr val="0000CC"/>
                </a:solidFill>
              </a:rPr>
              <a:t> Characterization of study landscapes, water use:</a:t>
            </a:r>
          </a:p>
          <a:p>
            <a:pPr>
              <a:defRPr/>
            </a:pPr>
            <a:endParaRPr lang="en-US" b="1" dirty="0">
              <a:solidFill>
                <a:srgbClr val="0000CC"/>
              </a:solidFill>
            </a:endParaRPr>
          </a:p>
          <a:p>
            <a:pPr>
              <a:buFont typeface="Wingdings" pitchFamily="2" charset="2"/>
              <a:buChar char="Ø"/>
              <a:defRPr/>
            </a:pPr>
            <a:r>
              <a:rPr lang="en-US" b="1" dirty="0">
                <a:solidFill>
                  <a:srgbClr val="0000CC"/>
                </a:solidFill>
              </a:rPr>
              <a:t>  How much rain falls and where does the water go?</a:t>
            </a:r>
          </a:p>
          <a:p>
            <a:pPr>
              <a:buFont typeface="Wingdings" pitchFamily="2" charset="2"/>
              <a:buChar char="Ø"/>
              <a:defRPr/>
            </a:pPr>
            <a:r>
              <a:rPr lang="en-US" b="1" dirty="0">
                <a:solidFill>
                  <a:srgbClr val="0000CC"/>
                </a:solidFill>
              </a:rPr>
              <a:t>How much water is ‘used’ in different components of landscape?</a:t>
            </a:r>
          </a:p>
          <a:p>
            <a:pPr>
              <a:buFont typeface="Wingdings" pitchFamily="2" charset="2"/>
              <a:buChar char="Ø"/>
              <a:defRPr/>
            </a:pPr>
            <a:r>
              <a:rPr lang="en-US" b="1" dirty="0">
                <a:solidFill>
                  <a:srgbClr val="0000CC"/>
                </a:solidFill>
              </a:rPr>
              <a:t>What changes will different interventions make?</a:t>
            </a:r>
          </a:p>
          <a:p>
            <a:pPr>
              <a:buFont typeface="Wingdings" pitchFamily="2" charset="2"/>
              <a:buChar char="Ø"/>
              <a:defRPr/>
            </a:pPr>
            <a:r>
              <a:rPr lang="en-US" b="1" dirty="0">
                <a:solidFill>
                  <a:srgbClr val="0000CC"/>
                </a:solidFill>
              </a:rPr>
              <a:t>What are on-site and downstream impacts of scaling-up the interventions?</a:t>
            </a:r>
          </a:p>
          <a:p>
            <a:pPr>
              <a:buFont typeface="Arial" pitchFamily="34" charset="0"/>
              <a:buChar char="•"/>
              <a:defRPr/>
            </a:pPr>
            <a:endParaRPr lang="en-US" b="1" dirty="0">
              <a:solidFill>
                <a:srgbClr val="0000CC"/>
              </a:solidFill>
            </a:endParaRPr>
          </a:p>
          <a:p>
            <a:pPr>
              <a:buFont typeface="Arial" pitchFamily="34" charset="0"/>
              <a:buChar char="•"/>
              <a:defRPr/>
            </a:pPr>
            <a:r>
              <a:rPr lang="en-US" b="1" dirty="0">
                <a:solidFill>
                  <a:srgbClr val="0000CC"/>
                </a:solidFill>
              </a:rPr>
              <a:t>Assessment of RMS for crops</a:t>
            </a:r>
          </a:p>
          <a:p>
            <a:pPr>
              <a:defRPr/>
            </a:pPr>
            <a:endParaRPr lang="en-US" b="1" dirty="0">
              <a:solidFill>
                <a:srgbClr val="0000CC"/>
              </a:solidFill>
            </a:endParaRPr>
          </a:p>
          <a:p>
            <a:pPr>
              <a:defRPr/>
            </a:pPr>
            <a:endParaRPr lang="en-US" dirty="0"/>
          </a:p>
          <a:p>
            <a:pPr>
              <a:defRPr/>
            </a:pPr>
            <a:r>
              <a:rPr lang="en-US" sz="2000" b="1" dirty="0">
                <a:solidFill>
                  <a:srgbClr val="002060"/>
                </a:solidFill>
              </a:rPr>
              <a:t>2.</a:t>
            </a:r>
            <a:r>
              <a:rPr lang="en-US" dirty="0"/>
              <a:t> </a:t>
            </a:r>
            <a:r>
              <a:rPr lang="en-US" sz="2000" b="1" dirty="0">
                <a:solidFill>
                  <a:srgbClr val="002060"/>
                </a:solidFill>
              </a:rPr>
              <a:t>Synthesis and integrated RMS (Crops, Livestock, Trees, Ecosystem)  and scenarios including strategies for targeting, planning and uptake of RMS.</a:t>
            </a:r>
          </a:p>
          <a:p>
            <a:pPr>
              <a:buFont typeface="Arial" pitchFamily="34" charset="0"/>
              <a:buChar char="•"/>
              <a:defRPr/>
            </a:pPr>
            <a:endParaRPr lang="en-US" dirty="0"/>
          </a:p>
          <a:p>
            <a:pPr>
              <a:buFont typeface="Arial" pitchFamily="34" charset="0"/>
              <a:buChar char="•"/>
              <a:defRPr/>
            </a:pPr>
            <a:endParaRPr lang="en-IN"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813" y="260350"/>
            <a:ext cx="7345362" cy="523875"/>
          </a:xfrm>
          <a:prstGeom prst="rect">
            <a:avLst/>
          </a:prstGeom>
          <a:solidFill>
            <a:srgbClr val="008000"/>
          </a:solidFill>
          <a:ln>
            <a:solidFill>
              <a:srgbClr val="800000"/>
            </a:solidFill>
          </a:ln>
          <a:effectLst>
            <a:outerShdw blurRad="50800" dist="38100" dir="5400000" algn="t"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a:spAutoFit/>
          </a:bodyPr>
          <a:lstStyle/>
          <a:p>
            <a:pPr>
              <a:defRPr/>
            </a:pPr>
            <a:r>
              <a:rPr lang="en-US" sz="2400" b="1" dirty="0"/>
              <a:t>  </a:t>
            </a:r>
            <a:r>
              <a:rPr lang="en-US" sz="2800" b="1" dirty="0"/>
              <a:t>World Agro-forestry Centre (ICRAF)</a:t>
            </a:r>
            <a:endParaRPr lang="en-IN" sz="2800" b="1" dirty="0"/>
          </a:p>
        </p:txBody>
      </p:sp>
      <p:sp>
        <p:nvSpPr>
          <p:cNvPr id="9219" name="TextBox 2"/>
          <p:cNvSpPr txBox="1">
            <a:spLocks noChangeArrowheads="1"/>
          </p:cNvSpPr>
          <p:nvPr/>
        </p:nvSpPr>
        <p:spPr bwMode="auto">
          <a:xfrm>
            <a:off x="179388" y="1412875"/>
            <a:ext cx="8785225" cy="4894263"/>
          </a:xfrm>
          <a:prstGeom prst="rect">
            <a:avLst/>
          </a:prstGeom>
          <a:noFill/>
          <a:ln w="9525">
            <a:noFill/>
            <a:miter lim="800000"/>
            <a:headEnd/>
            <a:tailEnd/>
          </a:ln>
        </p:spPr>
        <p:txBody>
          <a:bodyPr>
            <a:spAutoFit/>
          </a:bodyPr>
          <a:lstStyle/>
          <a:p>
            <a:pPr marL="457200" indent="-457200"/>
            <a:r>
              <a:rPr lang="en-US" sz="2400" b="1">
                <a:solidFill>
                  <a:srgbClr val="008000"/>
                </a:solidFill>
              </a:rPr>
              <a:t>Assessment of RMS for trees</a:t>
            </a:r>
          </a:p>
          <a:p>
            <a:pPr marL="457200" indent="-457200"/>
            <a:endParaRPr lang="en-US" sz="2400" b="1">
              <a:solidFill>
                <a:srgbClr val="008000"/>
              </a:solidFill>
            </a:endParaRPr>
          </a:p>
          <a:p>
            <a:pPr marL="457200" indent="-457200">
              <a:buFont typeface="Arial" charset="0"/>
              <a:buChar char="•"/>
            </a:pPr>
            <a:r>
              <a:rPr lang="en-US" sz="2400">
                <a:solidFill>
                  <a:srgbClr val="008000"/>
                </a:solidFill>
              </a:rPr>
              <a:t>Site characterization, tree cover change, LULC, history of interventions using archived  Landsat imagery (1970-2010)</a:t>
            </a:r>
          </a:p>
          <a:p>
            <a:pPr marL="457200" indent="-457200"/>
            <a:endParaRPr lang="en-US" sz="2400">
              <a:solidFill>
                <a:srgbClr val="008000"/>
              </a:solidFill>
            </a:endParaRPr>
          </a:p>
          <a:p>
            <a:pPr marL="457200" indent="-457200">
              <a:buFont typeface="Arial" charset="0"/>
              <a:buChar char="•"/>
            </a:pPr>
            <a:r>
              <a:rPr lang="en-US" sz="2400">
                <a:solidFill>
                  <a:srgbClr val="008000"/>
                </a:solidFill>
              </a:rPr>
              <a:t>Initial RMS assessment for trees and indicators at field farm and landscape scales.</a:t>
            </a:r>
          </a:p>
          <a:p>
            <a:pPr marL="457200" indent="-457200"/>
            <a:endParaRPr lang="en-US" sz="2400">
              <a:solidFill>
                <a:srgbClr val="008000"/>
              </a:solidFill>
            </a:endParaRPr>
          </a:p>
          <a:p>
            <a:pPr marL="457200" indent="-457200">
              <a:buFont typeface="Arial" charset="0"/>
              <a:buChar char="•"/>
            </a:pPr>
            <a:r>
              <a:rPr lang="en-US" sz="2400">
                <a:solidFill>
                  <a:srgbClr val="008000"/>
                </a:solidFill>
              </a:rPr>
              <a:t>Final RMS assessment using polyscape negotiation tool under various tree cover scenarios; selection of economically viable tree species and management options.</a:t>
            </a:r>
          </a:p>
          <a:p>
            <a:pPr marL="457200" indent="-457200">
              <a:buFont typeface="Arial" charset="0"/>
              <a:buChar char="•"/>
            </a:pPr>
            <a:endParaRPr lang="en-US" sz="2400">
              <a:solidFill>
                <a:srgbClr val="008000"/>
              </a:solidFill>
            </a:endParaRPr>
          </a:p>
          <a:p>
            <a:pPr marL="457200" indent="-457200"/>
            <a:endParaRPr lang="en-IN" sz="2400">
              <a:solidFill>
                <a:srgbClr val="008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260648"/>
            <a:ext cx="7596336" cy="523220"/>
          </a:xfrm>
          <a:prstGeom prst="rect">
            <a:avLst/>
          </a:prstGeom>
          <a:solidFill>
            <a:srgbClr val="800000"/>
          </a:solidFill>
          <a:ln>
            <a:solidFill>
              <a:srgbClr val="C00000"/>
            </a:solidFill>
          </a:ln>
          <a:effectLst>
            <a:glow rad="63500">
              <a:schemeClr val="accent2">
                <a:satMod val="175000"/>
                <a:alpha val="40000"/>
              </a:schemeClr>
            </a:glow>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defRPr/>
            </a:pPr>
            <a:r>
              <a:rPr lang="en-US" sz="2800" dirty="0"/>
              <a:t> </a:t>
            </a:r>
            <a:r>
              <a:rPr lang="en-US" sz="2400" b="1" dirty="0"/>
              <a:t> International Livestock Research Institute (ILRI)</a:t>
            </a:r>
            <a:endParaRPr lang="en-IN" sz="2400" b="1" dirty="0"/>
          </a:p>
        </p:txBody>
      </p:sp>
      <p:sp>
        <p:nvSpPr>
          <p:cNvPr id="10245" name="TextBox 2"/>
          <p:cNvSpPr txBox="1">
            <a:spLocks noChangeArrowheads="1"/>
          </p:cNvSpPr>
          <p:nvPr/>
        </p:nvSpPr>
        <p:spPr bwMode="auto">
          <a:xfrm>
            <a:off x="250825" y="1125538"/>
            <a:ext cx="8569325" cy="4892675"/>
          </a:xfrm>
          <a:prstGeom prst="rect">
            <a:avLst/>
          </a:prstGeom>
          <a:noFill/>
          <a:ln w="9525">
            <a:noFill/>
            <a:miter lim="800000"/>
            <a:headEnd/>
            <a:tailEnd/>
          </a:ln>
        </p:spPr>
        <p:txBody>
          <a:bodyPr>
            <a:spAutoFit/>
          </a:bodyPr>
          <a:lstStyle/>
          <a:p>
            <a:pPr marL="457200" indent="-457200">
              <a:buFontTx/>
              <a:buAutoNum type="arabicPeriod"/>
            </a:pPr>
            <a:r>
              <a:rPr lang="en-US" sz="2400" b="1">
                <a:solidFill>
                  <a:srgbClr val="800000"/>
                </a:solidFill>
              </a:rPr>
              <a:t>Developing Innovative Mechanisms for Local Stakeholder Engagement</a:t>
            </a:r>
          </a:p>
          <a:p>
            <a:pPr marL="457200" indent="-457200">
              <a:buFont typeface="Arial" charset="0"/>
              <a:buChar char="•"/>
            </a:pPr>
            <a:r>
              <a:rPr lang="en-US" sz="2000">
                <a:solidFill>
                  <a:srgbClr val="800000"/>
                </a:solidFill>
              </a:rPr>
              <a:t>Baseline adoption and preliminary diagnosis of actors and interactions</a:t>
            </a:r>
          </a:p>
          <a:p>
            <a:pPr marL="457200" indent="-457200"/>
            <a:endParaRPr lang="en-US" sz="2000">
              <a:solidFill>
                <a:srgbClr val="800000"/>
              </a:solidFill>
            </a:endParaRPr>
          </a:p>
          <a:p>
            <a:pPr marL="457200" indent="-457200">
              <a:buFont typeface="Arial" charset="0"/>
              <a:buChar char="•"/>
            </a:pPr>
            <a:r>
              <a:rPr lang="en-US" sz="2000">
                <a:solidFill>
                  <a:srgbClr val="800000"/>
                </a:solidFill>
              </a:rPr>
              <a:t>Establishment of Learning and Practice Alliance (LPAs)/ Learning Platforms  </a:t>
            </a:r>
          </a:p>
          <a:p>
            <a:pPr marL="457200" indent="-457200"/>
            <a:endParaRPr lang="en-US" sz="2000">
              <a:solidFill>
                <a:srgbClr val="800000"/>
              </a:solidFill>
            </a:endParaRPr>
          </a:p>
          <a:p>
            <a:pPr marL="457200" indent="-457200">
              <a:buFont typeface="Arial" charset="0"/>
              <a:buChar char="•"/>
            </a:pPr>
            <a:r>
              <a:rPr lang="en-US" sz="2000">
                <a:solidFill>
                  <a:srgbClr val="800000"/>
                </a:solidFill>
              </a:rPr>
              <a:t>Guiding LPAs’ establish joint action plan for interventions</a:t>
            </a:r>
          </a:p>
          <a:p>
            <a:pPr marL="457200" indent="-457200"/>
            <a:endParaRPr lang="en-US" sz="2000">
              <a:solidFill>
                <a:srgbClr val="800000"/>
              </a:solidFill>
            </a:endParaRPr>
          </a:p>
          <a:p>
            <a:pPr marL="457200" indent="-457200">
              <a:buFont typeface="Arial" charset="0"/>
              <a:buChar char="•"/>
            </a:pPr>
            <a:r>
              <a:rPr lang="en-US" sz="2000">
                <a:solidFill>
                  <a:srgbClr val="800000"/>
                </a:solidFill>
              </a:rPr>
              <a:t>Monitoring of the innovation processes</a:t>
            </a:r>
          </a:p>
          <a:p>
            <a:pPr marL="457200" indent="-457200">
              <a:buFont typeface="Arial" charset="0"/>
              <a:buChar char="•"/>
            </a:pPr>
            <a:r>
              <a:rPr lang="en-US" sz="2000">
                <a:solidFill>
                  <a:srgbClr val="800000"/>
                </a:solidFill>
              </a:rPr>
              <a:t>Methodologies for livelihood assessment</a:t>
            </a:r>
          </a:p>
          <a:p>
            <a:pPr marL="457200" indent="-457200">
              <a:buFont typeface="Arial" charset="0"/>
              <a:buChar char="•"/>
            </a:pPr>
            <a:endParaRPr lang="en-US" sz="2000">
              <a:solidFill>
                <a:srgbClr val="800000"/>
              </a:solidFill>
            </a:endParaRPr>
          </a:p>
          <a:p>
            <a:pPr marL="457200" indent="-457200"/>
            <a:r>
              <a:rPr lang="en-US" sz="2400" b="1">
                <a:solidFill>
                  <a:srgbClr val="800000"/>
                </a:solidFill>
              </a:rPr>
              <a:t>2. Integrating Livestock into Broader RMS</a:t>
            </a:r>
          </a:p>
          <a:p>
            <a:pPr marL="457200" indent="-457200">
              <a:buFont typeface="Arial" charset="0"/>
              <a:buChar char="•"/>
            </a:pPr>
            <a:r>
              <a:rPr lang="en-US" sz="2000">
                <a:solidFill>
                  <a:srgbClr val="800000"/>
                </a:solidFill>
              </a:rPr>
              <a:t>Characterization of livestock production systems and trends</a:t>
            </a:r>
          </a:p>
          <a:p>
            <a:pPr marL="457200" indent="-457200">
              <a:buFont typeface="Arial" charset="0"/>
              <a:buChar char="•"/>
            </a:pPr>
            <a:r>
              <a:rPr lang="en-US" sz="2000">
                <a:solidFill>
                  <a:srgbClr val="800000"/>
                </a:solidFill>
              </a:rPr>
              <a:t>RMS assessment for livestock and indicators  </a:t>
            </a:r>
            <a:endParaRPr lang="en-IN" sz="2400" b="1">
              <a:solidFill>
                <a:srgbClr val="8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47813" y="260350"/>
            <a:ext cx="7345362" cy="461963"/>
          </a:xfrm>
          <a:prstGeom prst="rect">
            <a:avLst/>
          </a:prstGeom>
          <a:solidFill>
            <a:srgbClr val="0000CC"/>
          </a:solidFill>
          <a:ln>
            <a:solidFill>
              <a:srgbClr val="800000"/>
            </a:solidFill>
          </a:ln>
          <a:effectLst>
            <a:outerShdw blurRad="50800" dist="38100" dir="5400000" algn="t"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a:spAutoFit/>
          </a:bodyPr>
          <a:lstStyle/>
          <a:p>
            <a:pPr>
              <a:defRPr/>
            </a:pPr>
            <a:r>
              <a:rPr lang="en-US" sz="2400" b="1" dirty="0"/>
              <a:t> Overseas Development Institute, UK</a:t>
            </a:r>
            <a:endParaRPr lang="en-IN" sz="2400" b="1" dirty="0"/>
          </a:p>
        </p:txBody>
      </p:sp>
      <p:sp>
        <p:nvSpPr>
          <p:cNvPr id="11267" name="TextBox 3"/>
          <p:cNvSpPr txBox="1">
            <a:spLocks noChangeArrowheads="1"/>
          </p:cNvSpPr>
          <p:nvPr/>
        </p:nvSpPr>
        <p:spPr bwMode="auto">
          <a:xfrm>
            <a:off x="250825" y="1196975"/>
            <a:ext cx="8642350" cy="5232400"/>
          </a:xfrm>
          <a:prstGeom prst="rect">
            <a:avLst/>
          </a:prstGeom>
          <a:noFill/>
          <a:ln w="9525">
            <a:noFill/>
            <a:miter lim="800000"/>
            <a:headEnd/>
            <a:tailEnd/>
          </a:ln>
        </p:spPr>
        <p:txBody>
          <a:bodyPr>
            <a:spAutoFit/>
          </a:bodyPr>
          <a:lstStyle/>
          <a:p>
            <a:pPr marL="457200" indent="-457200"/>
            <a:r>
              <a:rPr lang="en-US" sz="2400" b="1">
                <a:solidFill>
                  <a:srgbClr val="0000CC"/>
                </a:solidFill>
              </a:rPr>
              <a:t>     Ensure those implementing water resources and other agricultural development plans are more effectively implementing RMS</a:t>
            </a:r>
          </a:p>
          <a:p>
            <a:pPr marL="457200" indent="-457200"/>
            <a:endParaRPr lang="en-US" sz="2400" b="1">
              <a:solidFill>
                <a:srgbClr val="0000CC"/>
              </a:solidFill>
            </a:endParaRPr>
          </a:p>
          <a:p>
            <a:pPr marL="457200" indent="-457200">
              <a:buFont typeface="Arial" charset="0"/>
              <a:buChar char="•"/>
            </a:pPr>
            <a:r>
              <a:rPr lang="en-US" sz="2000">
                <a:solidFill>
                  <a:srgbClr val="0000CC"/>
                </a:solidFill>
              </a:rPr>
              <a:t>Baseline diagnosis of current knowledge of the actors with regard to RMS and identification of bottlenecks</a:t>
            </a:r>
          </a:p>
          <a:p>
            <a:pPr marL="457200" indent="-457200"/>
            <a:endParaRPr lang="en-US" sz="2000">
              <a:solidFill>
                <a:srgbClr val="0000CC"/>
              </a:solidFill>
            </a:endParaRPr>
          </a:p>
          <a:p>
            <a:pPr marL="457200" indent="-457200">
              <a:buFont typeface="Arial" charset="0"/>
              <a:buChar char="•"/>
            </a:pPr>
            <a:r>
              <a:rPr lang="en-US" sz="2000">
                <a:solidFill>
                  <a:srgbClr val="0000CC"/>
                </a:solidFill>
              </a:rPr>
              <a:t>Training on incentives and barriers to innovation, adaptation and adoption of RMS and stakeholder &amp; policy  assessment.</a:t>
            </a:r>
          </a:p>
          <a:p>
            <a:pPr marL="457200" indent="-457200"/>
            <a:endParaRPr lang="en-US" sz="2000">
              <a:solidFill>
                <a:srgbClr val="0000CC"/>
              </a:solidFill>
            </a:endParaRPr>
          </a:p>
          <a:p>
            <a:pPr marL="457200" indent="-457200">
              <a:buFont typeface="Arial" charset="0"/>
              <a:buChar char="•"/>
            </a:pPr>
            <a:r>
              <a:rPr lang="en-US" sz="2000">
                <a:solidFill>
                  <a:srgbClr val="0000CC"/>
                </a:solidFill>
              </a:rPr>
              <a:t>Stakeholder maps and policy analysis</a:t>
            </a:r>
          </a:p>
          <a:p>
            <a:pPr marL="457200" indent="-457200"/>
            <a:endParaRPr lang="en-US" sz="2000">
              <a:solidFill>
                <a:srgbClr val="0000CC"/>
              </a:solidFill>
            </a:endParaRPr>
          </a:p>
          <a:p>
            <a:pPr marL="457200" indent="-457200">
              <a:buFont typeface="Arial" charset="0"/>
              <a:buChar char="•"/>
            </a:pPr>
            <a:r>
              <a:rPr lang="en-US" sz="2000">
                <a:solidFill>
                  <a:srgbClr val="0000CC"/>
                </a:solidFill>
              </a:rPr>
              <a:t>Analysis of incentives and barriers to innovation, adaptation and adoption of RMS</a:t>
            </a:r>
          </a:p>
          <a:p>
            <a:pPr marL="457200" indent="-457200">
              <a:buFont typeface="Arial" charset="0"/>
              <a:buChar char="•"/>
            </a:pPr>
            <a:endParaRPr lang="en-US" sz="2000">
              <a:solidFill>
                <a:srgbClr val="0000CC"/>
              </a:solidFill>
            </a:endParaRPr>
          </a:p>
          <a:p>
            <a:pPr marL="457200" indent="-457200"/>
            <a:endParaRPr lang="en-IN">
              <a:solidFill>
                <a:srgbClr val="0000CC"/>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idx="4294967295"/>
          </p:nvPr>
        </p:nvSpPr>
        <p:spPr>
          <a:xfrm>
            <a:off x="0" y="605118"/>
            <a:ext cx="9144000" cy="5486400"/>
          </a:xfrm>
        </p:spPr>
        <p:txBody>
          <a:bodyPr/>
          <a:lstStyle/>
          <a:p>
            <a:pPr eaLnBrk="1" hangingPunct="1"/>
            <a:r>
              <a:rPr lang="en-US" sz="2400" smtClean="0">
                <a:solidFill>
                  <a:schemeClr val="tx1"/>
                </a:solidFill>
                <a:ea typeface="ＭＳ Ｐゴシック" pitchFamily="34" charset="-128"/>
              </a:rPr>
              <a:t/>
            </a:r>
            <a:br>
              <a:rPr lang="en-US" sz="2400" smtClean="0">
                <a:solidFill>
                  <a:schemeClr val="tx1"/>
                </a:solidFill>
                <a:ea typeface="ＭＳ Ｐゴシック" pitchFamily="34" charset="-128"/>
              </a:rPr>
            </a:br>
            <a:endParaRPr lang="en-US" sz="2400" smtClean="0">
              <a:solidFill>
                <a:schemeClr val="tx1"/>
              </a:solidFill>
              <a:ea typeface="ＭＳ Ｐゴシック" pitchFamily="34" charset="-128"/>
            </a:endParaRPr>
          </a:p>
        </p:txBody>
      </p:sp>
      <p:pic>
        <p:nvPicPr>
          <p:cNvPr id="14340" name="Picture 6" descr="DSC03663"/>
          <p:cNvPicPr>
            <a:picLocks noChangeAspect="1" noChangeArrowheads="1"/>
          </p:cNvPicPr>
          <p:nvPr/>
        </p:nvPicPr>
        <p:blipFill>
          <a:blip r:embed="rId3" cstate="print"/>
          <a:srcRect/>
          <a:stretch>
            <a:fillRect/>
          </a:stretch>
        </p:blipFill>
        <p:spPr bwMode="auto">
          <a:xfrm>
            <a:off x="0" y="515472"/>
            <a:ext cx="9144000" cy="5610225"/>
          </a:xfrm>
          <a:prstGeom prst="rect">
            <a:avLst/>
          </a:prstGeom>
          <a:noFill/>
          <a:ln w="9525">
            <a:noFill/>
            <a:miter lim="800000"/>
            <a:headEnd/>
            <a:tailEnd/>
          </a:ln>
        </p:spPr>
      </p:pic>
      <p:sp>
        <p:nvSpPr>
          <p:cNvPr id="14341" name="Rectangle 8"/>
          <p:cNvSpPr>
            <a:spLocks noChangeArrowheads="1"/>
          </p:cNvSpPr>
          <p:nvPr/>
        </p:nvSpPr>
        <p:spPr bwMode="auto">
          <a:xfrm>
            <a:off x="685800" y="2971335"/>
            <a:ext cx="8229600" cy="2862262"/>
          </a:xfrm>
          <a:prstGeom prst="rect">
            <a:avLst/>
          </a:prstGeom>
          <a:noFill/>
          <a:ln w="9525">
            <a:noFill/>
            <a:miter lim="800000"/>
            <a:headEnd/>
            <a:tailEnd/>
          </a:ln>
        </p:spPr>
        <p:txBody>
          <a:bodyPr>
            <a:spAutoFit/>
          </a:bodyPr>
          <a:lstStyle/>
          <a:p>
            <a:r>
              <a:rPr lang="en-US" sz="2800" b="1">
                <a:solidFill>
                  <a:schemeClr val="bg1"/>
                </a:solidFill>
                <a:latin typeface="Calibri" pitchFamily="34" charset="0"/>
              </a:rPr>
              <a:t>CPWF aims to increase the resilience of social and ecological systems through better water management for food production</a:t>
            </a:r>
          </a:p>
          <a:p>
            <a:endParaRPr lang="en-US" sz="1100" b="1">
              <a:solidFill>
                <a:schemeClr val="bg1"/>
              </a:solidFill>
              <a:latin typeface="Calibri" pitchFamily="34" charset="0"/>
            </a:endParaRPr>
          </a:p>
          <a:p>
            <a:r>
              <a:rPr lang="en-US" sz="2800" b="1">
                <a:solidFill>
                  <a:schemeClr val="bg1"/>
                </a:solidFill>
                <a:latin typeface="Calibri" pitchFamily="34" charset="0"/>
              </a:rPr>
              <a:t>Through its broad partnerships, it conducts research that leads to impact on the poor and to policy change </a:t>
            </a:r>
            <a:br>
              <a:rPr lang="en-US" sz="2800" b="1">
                <a:solidFill>
                  <a:schemeClr val="bg1"/>
                </a:solidFill>
                <a:latin typeface="Calibri" pitchFamily="34" charset="0"/>
              </a:rPr>
            </a:br>
            <a:endParaRPr lang="en-US" sz="2800" b="1">
              <a:solidFill>
                <a:schemeClr val="bg1"/>
              </a:solidFill>
              <a:latin typeface="Calibri" pitchFamily="34" charset="0"/>
            </a:endParaRPr>
          </a:p>
        </p:txBody>
      </p:sp>
      <p:pic>
        <p:nvPicPr>
          <p:cNvPr id="6" name="Image 5" descr="CPEA Logo.jpg"/>
          <p:cNvPicPr>
            <a:picLocks noChangeAspect="1"/>
          </p:cNvPicPr>
          <p:nvPr/>
        </p:nvPicPr>
        <p:blipFill>
          <a:blip r:embed="rId4" cstate="print"/>
          <a:stretch>
            <a:fillRect/>
          </a:stretch>
        </p:blipFill>
        <p:spPr>
          <a:xfrm>
            <a:off x="6973880" y="6131859"/>
            <a:ext cx="1995309" cy="726141"/>
          </a:xfrm>
          <a:prstGeom prst="rect">
            <a:avLst/>
          </a:prstGeom>
        </p:spPr>
      </p:pic>
      <p:sp>
        <p:nvSpPr>
          <p:cNvPr id="7" name="Espace réservé du numéro de diapositive 6"/>
          <p:cNvSpPr>
            <a:spLocks noGrp="1"/>
          </p:cNvSpPr>
          <p:nvPr>
            <p:ph type="sldNum" sz="quarter" idx="12"/>
          </p:nvPr>
        </p:nvSpPr>
        <p:spPr/>
        <p:txBody>
          <a:bodyPr/>
          <a:lstStyle/>
          <a:p>
            <a:pPr>
              <a:defRPr/>
            </a:pPr>
            <a:fld id="{6D644A56-17DC-433C-9E90-36358B6C0C69}" type="slidenum">
              <a:rPr lang="en-GB" smtClean="0"/>
              <a:pPr>
                <a:defRPr/>
              </a:pPr>
              <a:t>2</a:t>
            </a:fld>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395536" y="1052736"/>
          <a:ext cx="8568952"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291" name="TextBox 2"/>
          <p:cNvSpPr txBox="1">
            <a:spLocks noChangeArrowheads="1"/>
          </p:cNvSpPr>
          <p:nvPr/>
        </p:nvSpPr>
        <p:spPr bwMode="auto">
          <a:xfrm>
            <a:off x="1979613" y="333375"/>
            <a:ext cx="6769100" cy="584200"/>
          </a:xfrm>
          <a:prstGeom prst="rect">
            <a:avLst/>
          </a:prstGeom>
          <a:noFill/>
          <a:ln w="9525">
            <a:noFill/>
            <a:miter lim="800000"/>
            <a:headEnd/>
            <a:tailEnd/>
          </a:ln>
        </p:spPr>
        <p:txBody>
          <a:bodyPr>
            <a:spAutoFit/>
          </a:bodyPr>
          <a:lstStyle/>
          <a:p>
            <a:pPr algn="ctr"/>
            <a:r>
              <a:rPr lang="en-US" sz="3200" b="1">
                <a:solidFill>
                  <a:srgbClr val="002060"/>
                </a:solidFill>
              </a:rPr>
              <a:t>National Partners</a:t>
            </a:r>
            <a:endParaRPr lang="en-IN" sz="3200" b="1">
              <a:solidFill>
                <a:srgbClr val="00206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403648" y="188640"/>
            <a:ext cx="7740352" cy="888516"/>
            <a:chOff x="0" y="2016224"/>
            <a:chExt cx="8568952" cy="888516"/>
          </a:xfrm>
          <a:scene3d>
            <a:camera prst="orthographicFront"/>
            <a:lightRig rig="flat" dir="t"/>
          </a:scene3d>
        </p:grpSpPr>
        <p:sp>
          <p:nvSpPr>
            <p:cNvPr id="3" name="Rounded Rectangle 2"/>
            <p:cNvSpPr/>
            <p:nvPr/>
          </p:nvSpPr>
          <p:spPr>
            <a:xfrm>
              <a:off x="0" y="2016224"/>
              <a:ext cx="8568952" cy="888516"/>
            </a:xfrm>
            <a:prstGeom prst="roundRect">
              <a:avLst/>
            </a:prstGeom>
            <a:solidFill>
              <a:srgbClr val="FFFF66"/>
            </a:solidFill>
            <a:ln>
              <a:solidFill>
                <a:srgbClr val="0000CC"/>
              </a:solidFill>
            </a:ln>
            <a:sp3d prstMaterial="dkEdge">
              <a:bevelT w="8200" h="38100"/>
            </a:sp3d>
          </p:spPr>
          <p:style>
            <a:lnRef idx="0">
              <a:scrgbClr r="0" g="0" b="0"/>
            </a:lnRef>
            <a:fillRef idx="2">
              <a:scrgbClr r="0" g="0" b="0"/>
            </a:fillRef>
            <a:effectRef idx="1">
              <a:schemeClr val="accent1">
                <a:hueOff val="0"/>
                <a:satOff val="0"/>
                <a:lumOff val="0"/>
                <a:alphaOff val="0"/>
              </a:schemeClr>
            </a:effectRef>
            <a:fontRef idx="minor">
              <a:schemeClr val="dk1"/>
            </a:fontRef>
          </p:style>
        </p:sp>
        <p:sp>
          <p:nvSpPr>
            <p:cNvPr id="4" name="Rounded Rectangle 4"/>
            <p:cNvSpPr/>
            <p:nvPr/>
          </p:nvSpPr>
          <p:spPr>
            <a:xfrm>
              <a:off x="43374" y="2059598"/>
              <a:ext cx="8482204" cy="801768"/>
            </a:xfrm>
            <a:prstGeom prst="rect">
              <a:avLst/>
            </a:prstGeom>
            <a:sp3d/>
          </p:spPr>
          <p:style>
            <a:lnRef idx="0">
              <a:scrgbClr r="0" g="0" b="0"/>
            </a:lnRef>
            <a:fillRef idx="0">
              <a:scrgbClr r="0" g="0" b="0"/>
            </a:fillRef>
            <a:effectRef idx="0">
              <a:scrgbClr r="0" g="0" b="0"/>
            </a:effectRef>
            <a:fontRef idx="minor">
              <a:schemeClr val="dk1"/>
            </a:fontRef>
          </p:style>
          <p:txBody>
            <a:bodyPr tIns="91440" bIns="91440" spcCol="1270" anchor="ctr"/>
            <a:lstStyle/>
            <a:p>
              <a:pPr defTabSz="1066800">
                <a:lnSpc>
                  <a:spcPct val="90000"/>
                </a:lnSpc>
                <a:spcAft>
                  <a:spcPct val="35000"/>
                </a:spcAft>
                <a:defRPr/>
              </a:pPr>
              <a:r>
                <a:rPr lang="en-US" sz="2400" dirty="0"/>
                <a:t>3. Selection of Landscapes and Action Research Sites</a:t>
              </a:r>
              <a:endParaRPr lang="en-IN" sz="2400" dirty="0"/>
            </a:p>
          </p:txBody>
        </p:sp>
      </p:grpSp>
      <p:pic>
        <p:nvPicPr>
          <p:cNvPr id="13315" name="Picture 2" descr="C:\RMS-Ethiopia\Presentations\3Study sites in Ethiopia.jpg"/>
          <p:cNvPicPr>
            <a:picLocks noChangeAspect="1" noChangeArrowheads="1"/>
          </p:cNvPicPr>
          <p:nvPr/>
        </p:nvPicPr>
        <p:blipFill>
          <a:blip r:embed="rId3"/>
          <a:srcRect/>
          <a:stretch>
            <a:fillRect/>
          </a:stretch>
        </p:blipFill>
        <p:spPr bwMode="auto">
          <a:xfrm>
            <a:off x="0" y="1155700"/>
            <a:ext cx="7380288" cy="5702300"/>
          </a:xfrm>
          <a:prstGeom prst="rect">
            <a:avLst/>
          </a:prstGeom>
          <a:noFill/>
          <a:ln w="9525">
            <a:noFill/>
            <a:miter lim="800000"/>
            <a:headEnd/>
            <a:tailEnd/>
          </a:ln>
        </p:spPr>
      </p:pic>
      <p:sp>
        <p:nvSpPr>
          <p:cNvPr id="6" name="TextBox 5"/>
          <p:cNvSpPr txBox="1"/>
          <p:nvPr/>
        </p:nvSpPr>
        <p:spPr>
          <a:xfrm>
            <a:off x="6948488" y="1628775"/>
            <a:ext cx="2016125" cy="4154488"/>
          </a:xfrm>
          <a:prstGeom prst="rect">
            <a:avLst/>
          </a:prstGeom>
          <a:noFill/>
        </p:spPr>
        <p:txBody>
          <a:bodyPr>
            <a:spAutoFit/>
          </a:bodyPr>
          <a:lstStyle/>
          <a:p>
            <a:pPr>
              <a:defRPr/>
            </a:pPr>
            <a:r>
              <a:rPr lang="en-US" sz="2000" b="1" dirty="0"/>
              <a:t>Three landscapes varying in a number of defining criterion have been selected at:</a:t>
            </a:r>
          </a:p>
          <a:p>
            <a:pPr marL="342900" indent="-342900">
              <a:buFontTx/>
              <a:buAutoNum type="arabicPeriod"/>
              <a:defRPr/>
            </a:pPr>
            <a:r>
              <a:rPr lang="en-US" sz="2800" b="1" dirty="0" err="1"/>
              <a:t>Fogera</a:t>
            </a:r>
            <a:endParaRPr lang="en-US" sz="2800" b="1" dirty="0"/>
          </a:p>
          <a:p>
            <a:pPr marL="342900" indent="-342900">
              <a:buFontTx/>
              <a:buAutoNum type="arabicPeriod"/>
              <a:defRPr/>
            </a:pPr>
            <a:r>
              <a:rPr lang="en-US" sz="2800" b="1" dirty="0" err="1"/>
              <a:t>Diga</a:t>
            </a:r>
            <a:endParaRPr lang="en-US" sz="2800" b="1" dirty="0"/>
          </a:p>
          <a:p>
            <a:pPr marL="342900" indent="-342900">
              <a:buFontTx/>
              <a:buAutoNum type="arabicPeriod"/>
              <a:defRPr/>
            </a:pPr>
            <a:r>
              <a:rPr lang="en-US" sz="2800" b="1" dirty="0" err="1"/>
              <a:t>Jeldu</a:t>
            </a:r>
            <a:endParaRPr lang="en-US" sz="2800" b="1" dirty="0"/>
          </a:p>
          <a:p>
            <a:pPr marL="342900" indent="-342900">
              <a:buFontTx/>
              <a:buAutoNum type="arabicPeriod"/>
              <a:defRPr/>
            </a:pPr>
            <a:endParaRPr lang="en-IN" sz="20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Outcome Logic Model – what is it?</a:t>
            </a:r>
            <a:endParaRPr lang="en-GB" dirty="0"/>
          </a:p>
        </p:txBody>
      </p:sp>
      <p:sp>
        <p:nvSpPr>
          <p:cNvPr id="3" name="Content Placeholder 2"/>
          <p:cNvSpPr>
            <a:spLocks noGrp="1"/>
          </p:cNvSpPr>
          <p:nvPr>
            <p:ph idx="1"/>
          </p:nvPr>
        </p:nvSpPr>
        <p:spPr/>
        <p:txBody>
          <a:bodyPr/>
          <a:lstStyle/>
          <a:p>
            <a:r>
              <a:rPr lang="en-GB" dirty="0" smtClean="0"/>
              <a:t>CPWF projects use a project implementation tool called the Outcome Logic Model</a:t>
            </a:r>
          </a:p>
          <a:p>
            <a:r>
              <a:rPr lang="en-GB" dirty="0" smtClean="0"/>
              <a:t>All project activities are designed to bring about changes in knowledge, attitudes and skills of key actors leading to a series of desired outcomes</a:t>
            </a:r>
          </a:p>
          <a:p>
            <a:r>
              <a:rPr lang="en-GB" dirty="0" smtClean="0"/>
              <a:t>The project is therefore framed around a series of “Changes”.</a:t>
            </a:r>
            <a:endParaRPr lang="en-GB" dirty="0"/>
          </a:p>
        </p:txBody>
      </p:sp>
      <p:sp>
        <p:nvSpPr>
          <p:cNvPr id="4" name="Slide Number Placeholder 3"/>
          <p:cNvSpPr>
            <a:spLocks noGrp="1"/>
          </p:cNvSpPr>
          <p:nvPr>
            <p:ph type="sldNum" sz="quarter" idx="11"/>
          </p:nvPr>
        </p:nvSpPr>
        <p:spPr/>
        <p:txBody>
          <a:bodyPr/>
          <a:lstStyle/>
          <a:p>
            <a:pPr>
              <a:defRPr/>
            </a:pPr>
            <a:fld id="{633AD76E-64D5-4C2C-B0BA-3837C6E9C45B}" type="slidenum">
              <a:rPr lang="en-GB" smtClean="0"/>
              <a:pPr>
                <a:defRPr/>
              </a:pPr>
              <a:t>22</a:t>
            </a:fld>
            <a:endParaRPr lang="en-GB"/>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Changes</a:t>
            </a:r>
            <a:endParaRPr lang="en-GB" dirty="0"/>
          </a:p>
        </p:txBody>
      </p:sp>
      <p:sp>
        <p:nvSpPr>
          <p:cNvPr id="3" name="Content Placeholder 2"/>
          <p:cNvSpPr>
            <a:spLocks noGrp="1"/>
          </p:cNvSpPr>
          <p:nvPr>
            <p:ph idx="1"/>
          </p:nvPr>
        </p:nvSpPr>
        <p:spPr/>
        <p:txBody>
          <a:bodyPr/>
          <a:lstStyle/>
          <a:p>
            <a:r>
              <a:rPr lang="en-GB" dirty="0" smtClean="0"/>
              <a:t>Change 1: </a:t>
            </a:r>
            <a:r>
              <a:rPr lang="en-GB" dirty="0" err="1" smtClean="0"/>
              <a:t>Wereda</a:t>
            </a:r>
            <a:r>
              <a:rPr lang="en-GB" dirty="0" smtClean="0"/>
              <a:t>, Regional, and/or NGO planners active in study site landscapes are using more effective tools for planning for RMS at landscape scale: 1) Evidence-based  2) Tailored to different social and ecological niches 3) Cross-</a:t>
            </a:r>
            <a:r>
              <a:rPr lang="en-GB" dirty="0" err="1" smtClean="0"/>
              <a:t>sectoral</a:t>
            </a:r>
            <a:r>
              <a:rPr lang="en-GB" dirty="0" smtClean="0"/>
              <a:t> 4) Participatory</a:t>
            </a:r>
            <a:endParaRPr lang="en-GB" dirty="0"/>
          </a:p>
        </p:txBody>
      </p:sp>
      <p:sp>
        <p:nvSpPr>
          <p:cNvPr id="4" name="Slide Number Placeholder 3"/>
          <p:cNvSpPr>
            <a:spLocks noGrp="1"/>
          </p:cNvSpPr>
          <p:nvPr>
            <p:ph type="sldNum" sz="quarter" idx="11"/>
          </p:nvPr>
        </p:nvSpPr>
        <p:spPr/>
        <p:txBody>
          <a:bodyPr/>
          <a:lstStyle/>
          <a:p>
            <a:pPr>
              <a:defRPr/>
            </a:pPr>
            <a:fld id="{633AD76E-64D5-4C2C-B0BA-3837C6E9C45B}" type="slidenum">
              <a:rPr lang="en-GB" smtClean="0"/>
              <a:pPr>
                <a:defRPr/>
              </a:pPr>
              <a:t>23</a:t>
            </a:fld>
            <a:endParaRPr lang="en-GB"/>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Changes</a:t>
            </a:r>
            <a:endParaRPr lang="en-GB" dirty="0"/>
          </a:p>
        </p:txBody>
      </p:sp>
      <p:sp>
        <p:nvSpPr>
          <p:cNvPr id="3" name="Content Placeholder 2"/>
          <p:cNvSpPr>
            <a:spLocks noGrp="1"/>
          </p:cNvSpPr>
          <p:nvPr>
            <p:ph idx="1"/>
          </p:nvPr>
        </p:nvSpPr>
        <p:spPr/>
        <p:txBody>
          <a:bodyPr/>
          <a:lstStyle/>
          <a:p>
            <a:r>
              <a:rPr lang="en-GB" dirty="0" smtClean="0"/>
              <a:t>Change 2: Those implementing water resource and other agricultural development plans (</a:t>
            </a:r>
            <a:r>
              <a:rPr lang="en-GB" dirty="0" err="1" smtClean="0"/>
              <a:t>Wereda</a:t>
            </a:r>
            <a:r>
              <a:rPr lang="en-GB" dirty="0" smtClean="0"/>
              <a:t> and NGO staff) are more effectively implementing RWM plans.</a:t>
            </a:r>
            <a:endParaRPr lang="en-GB" dirty="0"/>
          </a:p>
        </p:txBody>
      </p:sp>
      <p:sp>
        <p:nvSpPr>
          <p:cNvPr id="4" name="Slide Number Placeholder 3"/>
          <p:cNvSpPr>
            <a:spLocks noGrp="1"/>
          </p:cNvSpPr>
          <p:nvPr>
            <p:ph type="sldNum" sz="quarter" idx="11"/>
          </p:nvPr>
        </p:nvSpPr>
        <p:spPr/>
        <p:txBody>
          <a:bodyPr/>
          <a:lstStyle/>
          <a:p>
            <a:pPr>
              <a:defRPr/>
            </a:pPr>
            <a:fld id="{633AD76E-64D5-4C2C-B0BA-3837C6E9C45B}" type="slidenum">
              <a:rPr lang="en-GB" smtClean="0"/>
              <a:pPr>
                <a:defRPr/>
              </a:pPr>
              <a:t>24</a:t>
            </a:fld>
            <a:endParaRPr lang="en-GB"/>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Changes</a:t>
            </a:r>
            <a:endParaRPr lang="en-GB" dirty="0"/>
          </a:p>
        </p:txBody>
      </p:sp>
      <p:sp>
        <p:nvSpPr>
          <p:cNvPr id="3" name="Content Placeholder 2"/>
          <p:cNvSpPr>
            <a:spLocks noGrp="1"/>
          </p:cNvSpPr>
          <p:nvPr>
            <p:ph idx="1"/>
          </p:nvPr>
        </p:nvSpPr>
        <p:spPr/>
        <p:txBody>
          <a:bodyPr/>
          <a:lstStyle/>
          <a:p>
            <a:r>
              <a:rPr lang="en-GB" dirty="0" smtClean="0"/>
              <a:t>Change 3: Increased collective action and institutions for uptake of RMS at farm and community levels, and these supported by </a:t>
            </a:r>
            <a:r>
              <a:rPr lang="en-GB" dirty="0" err="1" smtClean="0"/>
              <a:t>Wereda</a:t>
            </a:r>
            <a:r>
              <a:rPr lang="en-GB" dirty="0" smtClean="0"/>
              <a:t>, DA's and NGO's actors</a:t>
            </a:r>
            <a:endParaRPr lang="en-GB" dirty="0"/>
          </a:p>
        </p:txBody>
      </p:sp>
      <p:sp>
        <p:nvSpPr>
          <p:cNvPr id="4" name="Slide Number Placeholder 3"/>
          <p:cNvSpPr>
            <a:spLocks noGrp="1"/>
          </p:cNvSpPr>
          <p:nvPr>
            <p:ph type="sldNum" sz="quarter" idx="11"/>
          </p:nvPr>
        </p:nvSpPr>
        <p:spPr/>
        <p:txBody>
          <a:bodyPr/>
          <a:lstStyle/>
          <a:p>
            <a:pPr>
              <a:defRPr/>
            </a:pPr>
            <a:fld id="{633AD76E-64D5-4C2C-B0BA-3837C6E9C45B}" type="slidenum">
              <a:rPr lang="en-GB" smtClean="0"/>
              <a:pPr>
                <a:defRPr/>
              </a:pPr>
              <a:t>25</a:t>
            </a:fld>
            <a:endParaRPr lang="en-GB"/>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will these changes happen?</a:t>
            </a:r>
            <a:endParaRPr lang="en-GB" dirty="0"/>
          </a:p>
        </p:txBody>
      </p:sp>
      <p:sp>
        <p:nvSpPr>
          <p:cNvPr id="3" name="Content Placeholder 2"/>
          <p:cNvSpPr>
            <a:spLocks noGrp="1"/>
          </p:cNvSpPr>
          <p:nvPr>
            <p:ph idx="1"/>
          </p:nvPr>
        </p:nvSpPr>
        <p:spPr/>
        <p:txBody>
          <a:bodyPr/>
          <a:lstStyle/>
          <a:p>
            <a:r>
              <a:rPr lang="en-GB" dirty="0" smtClean="0"/>
              <a:t>Identification of promising interventions that lead to enhanced rainwater management and hence improved livelihoods and environmental resilience</a:t>
            </a:r>
          </a:p>
          <a:p>
            <a:r>
              <a:rPr lang="en-GB" dirty="0" smtClean="0"/>
              <a:t>Establishment or strengthening of “Learning and Practice Alliances” at local level for knowledge exchange and joint action</a:t>
            </a:r>
          </a:p>
          <a:p>
            <a:r>
              <a:rPr lang="en-GB" dirty="0" smtClean="0"/>
              <a:t>Using LPAs to foster and accelerate innovation related to Rainwater Management Strategies</a:t>
            </a:r>
            <a:endParaRPr lang="en-GB" dirty="0"/>
          </a:p>
        </p:txBody>
      </p:sp>
      <p:sp>
        <p:nvSpPr>
          <p:cNvPr id="4" name="Slide Number Placeholder 3"/>
          <p:cNvSpPr>
            <a:spLocks noGrp="1"/>
          </p:cNvSpPr>
          <p:nvPr>
            <p:ph type="sldNum" sz="quarter" idx="11"/>
          </p:nvPr>
        </p:nvSpPr>
        <p:spPr/>
        <p:txBody>
          <a:bodyPr/>
          <a:lstStyle/>
          <a:p>
            <a:pPr>
              <a:defRPr/>
            </a:pPr>
            <a:fld id="{633AD76E-64D5-4C2C-B0BA-3837C6E9C45B}" type="slidenum">
              <a:rPr lang="en-GB" smtClean="0"/>
              <a:pPr>
                <a:defRPr/>
              </a:pPr>
              <a:t>26</a:t>
            </a:fld>
            <a:endParaRPr lang="en-GB"/>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Baselining</a:t>
            </a:r>
            <a:endParaRPr lang="en-GB" dirty="0"/>
          </a:p>
        </p:txBody>
      </p:sp>
      <p:sp>
        <p:nvSpPr>
          <p:cNvPr id="3" name="Content Placeholder 2"/>
          <p:cNvSpPr>
            <a:spLocks noGrp="1"/>
          </p:cNvSpPr>
          <p:nvPr>
            <p:ph idx="1"/>
          </p:nvPr>
        </p:nvSpPr>
        <p:spPr/>
        <p:txBody>
          <a:bodyPr/>
          <a:lstStyle/>
          <a:p>
            <a:r>
              <a:rPr lang="en-GB" dirty="0" smtClean="0"/>
              <a:t>To understand current status we need to establish baselines for the “Change lines” in the project.</a:t>
            </a:r>
          </a:p>
          <a:p>
            <a:r>
              <a:rPr lang="en-GB" dirty="0" smtClean="0"/>
              <a:t>So for Change 1 </a:t>
            </a:r>
            <a:r>
              <a:rPr lang="en-GB" sz="2400" dirty="0" smtClean="0"/>
              <a:t>(</a:t>
            </a:r>
            <a:r>
              <a:rPr lang="en-GB" sz="2400" dirty="0" err="1" smtClean="0"/>
              <a:t>Wereda</a:t>
            </a:r>
            <a:r>
              <a:rPr lang="en-GB" sz="2400" dirty="0" smtClean="0"/>
              <a:t>, Regional, and/or NGO planners active in study site landscapes are using more effective tools for planning for RMS at landscape scale: 1) Evidence-based  2) Tailored to different social and ecological niches 3) Cross-</a:t>
            </a:r>
            <a:r>
              <a:rPr lang="en-GB" sz="2400" dirty="0" err="1" smtClean="0"/>
              <a:t>sectoral</a:t>
            </a:r>
            <a:r>
              <a:rPr lang="en-GB" sz="2400" dirty="0" smtClean="0"/>
              <a:t> 4) Participatory)</a:t>
            </a:r>
          </a:p>
          <a:p>
            <a:r>
              <a:rPr lang="en-GB" dirty="0" smtClean="0"/>
              <a:t>How are things being done at the moment?</a:t>
            </a:r>
          </a:p>
          <a:p>
            <a:r>
              <a:rPr lang="en-GB" dirty="0" smtClean="0"/>
              <a:t>Research approach to establish these baselines is the focus of </a:t>
            </a:r>
            <a:r>
              <a:rPr lang="en-GB" smtClean="0"/>
              <a:t>this workshop.</a:t>
            </a:r>
            <a:endParaRPr lang="en-GB" dirty="0" smtClean="0"/>
          </a:p>
          <a:p>
            <a:pPr>
              <a:buNone/>
            </a:pPr>
            <a:endParaRPr lang="en-GB" dirty="0" smtClean="0"/>
          </a:p>
          <a:p>
            <a:endParaRPr lang="en-GB" dirty="0"/>
          </a:p>
        </p:txBody>
      </p:sp>
      <p:sp>
        <p:nvSpPr>
          <p:cNvPr id="4" name="Slide Number Placeholder 3"/>
          <p:cNvSpPr>
            <a:spLocks noGrp="1"/>
          </p:cNvSpPr>
          <p:nvPr>
            <p:ph type="sldNum" sz="quarter" idx="11"/>
          </p:nvPr>
        </p:nvSpPr>
        <p:spPr/>
        <p:txBody>
          <a:bodyPr/>
          <a:lstStyle/>
          <a:p>
            <a:pPr>
              <a:defRPr/>
            </a:pPr>
            <a:fld id="{633AD76E-64D5-4C2C-B0BA-3837C6E9C45B}" type="slidenum">
              <a:rPr lang="en-GB" smtClean="0"/>
              <a:pPr>
                <a:defRPr/>
              </a:pPr>
              <a:t>27</a:t>
            </a:fld>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4000" smtClean="0">
                <a:solidFill>
                  <a:srgbClr val="009999"/>
                </a:solidFill>
                <a:ea typeface="ＭＳ Ｐゴシック" pitchFamily="34" charset="-128"/>
              </a:rPr>
              <a:t/>
            </a:r>
            <a:br>
              <a:rPr lang="en-US" sz="4000" smtClean="0">
                <a:solidFill>
                  <a:srgbClr val="009999"/>
                </a:solidFill>
                <a:ea typeface="ＭＳ Ｐゴシック" pitchFamily="34" charset="-128"/>
              </a:rPr>
            </a:br>
            <a:endParaRPr lang="en-US" sz="2800" smtClean="0">
              <a:solidFill>
                <a:srgbClr val="009999"/>
              </a:solidFill>
              <a:ea typeface="ＭＳ Ｐゴシック" pitchFamily="34" charset="-128"/>
            </a:endParaRPr>
          </a:p>
        </p:txBody>
      </p:sp>
      <p:sp>
        <p:nvSpPr>
          <p:cNvPr id="17411" name="Text Box 7"/>
          <p:cNvSpPr txBox="1">
            <a:spLocks noChangeArrowheads="1"/>
          </p:cNvSpPr>
          <p:nvPr/>
        </p:nvSpPr>
        <p:spPr bwMode="auto">
          <a:xfrm>
            <a:off x="228600" y="2209800"/>
            <a:ext cx="8915400" cy="366713"/>
          </a:xfrm>
          <a:prstGeom prst="rect">
            <a:avLst/>
          </a:prstGeom>
          <a:noFill/>
          <a:ln w="9525">
            <a:noFill/>
            <a:miter lim="800000"/>
            <a:headEnd/>
            <a:tailEnd/>
          </a:ln>
        </p:spPr>
        <p:txBody>
          <a:bodyPr>
            <a:spAutoFit/>
          </a:bodyPr>
          <a:lstStyle/>
          <a:p>
            <a:pPr>
              <a:spcBef>
                <a:spcPct val="50000"/>
              </a:spcBef>
            </a:pPr>
            <a:endParaRPr lang="fr-FR"/>
          </a:p>
        </p:txBody>
      </p:sp>
      <p:pic>
        <p:nvPicPr>
          <p:cNvPr id="17412" name="Picture 8" descr="phase 1 and 2 basins.jpg"/>
          <p:cNvPicPr>
            <a:picLocks noChangeAspect="1"/>
          </p:cNvPicPr>
          <p:nvPr/>
        </p:nvPicPr>
        <p:blipFill>
          <a:blip r:embed="rId3" cstate="print"/>
          <a:srcRect/>
          <a:stretch>
            <a:fillRect/>
          </a:stretch>
        </p:blipFill>
        <p:spPr bwMode="auto">
          <a:xfrm>
            <a:off x="0" y="1066799"/>
            <a:ext cx="9161463" cy="4786313"/>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pPr>
              <a:defRPr/>
            </a:pPr>
            <a:fld id="{CADA21B6-746F-412A-905F-69A4B265E3B8}" type="slidenum">
              <a:rPr lang="en-GB" smtClean="0"/>
              <a:pPr>
                <a:defRPr/>
              </a:pPr>
              <a:t>3</a:t>
            </a:fld>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Six basin development challenges</a:t>
            </a:r>
            <a:endParaRPr lang="fr-FR"/>
          </a:p>
        </p:txBody>
      </p:sp>
      <p:sp>
        <p:nvSpPr>
          <p:cNvPr id="3" name="Espace réservé du contenu 2"/>
          <p:cNvSpPr>
            <a:spLocks noGrp="1"/>
          </p:cNvSpPr>
          <p:nvPr>
            <p:ph idx="1"/>
          </p:nvPr>
        </p:nvSpPr>
        <p:spPr>
          <a:xfrm>
            <a:off x="457200" y="1600200"/>
            <a:ext cx="8686800" cy="4530725"/>
          </a:xfrm>
        </p:spPr>
        <p:txBody>
          <a:bodyPr/>
          <a:lstStyle/>
          <a:p>
            <a:r>
              <a:rPr lang="en-US" dirty="0" smtClean="0">
                <a:ea typeface="ＭＳ Ｐゴシック" pitchFamily="34" charset="-128"/>
              </a:rPr>
              <a:t>Andes – Benefit-sharing mechanisms</a:t>
            </a:r>
          </a:p>
          <a:p>
            <a:r>
              <a:rPr lang="en-US" dirty="0" smtClean="0">
                <a:ea typeface="ＭＳ Ｐゴシック" pitchFamily="34" charset="-128"/>
              </a:rPr>
              <a:t>Mekong – Dams and livelihoods</a:t>
            </a:r>
          </a:p>
          <a:p>
            <a:r>
              <a:rPr lang="en-US" b="1" dirty="0" smtClean="0">
                <a:solidFill>
                  <a:schemeClr val="bg2"/>
                </a:solidFill>
                <a:ea typeface="ＭＳ Ｐゴシック" pitchFamily="34" charset="-128"/>
              </a:rPr>
              <a:t>Nile – Rainwater management in Ethiopia</a:t>
            </a:r>
          </a:p>
          <a:p>
            <a:r>
              <a:rPr lang="en-US" dirty="0" smtClean="0">
                <a:ea typeface="ＭＳ Ｐゴシック" pitchFamily="34" charset="-128"/>
              </a:rPr>
              <a:t>Volta – Small reservoirs, rainwater and livelihoods</a:t>
            </a:r>
          </a:p>
          <a:p>
            <a:r>
              <a:rPr lang="en-US" dirty="0" smtClean="0">
                <a:ea typeface="ＭＳ Ｐゴシック" pitchFamily="34" charset="-128"/>
              </a:rPr>
              <a:t>Limpopo – Small reservoirs, rainwater and livelihoods</a:t>
            </a:r>
          </a:p>
          <a:p>
            <a:r>
              <a:rPr lang="en-US" dirty="0" smtClean="0">
                <a:ea typeface="ＭＳ Ｐゴシック" pitchFamily="34" charset="-128"/>
              </a:rPr>
              <a:t>Ganges – Floods and salt in the Delta</a:t>
            </a:r>
          </a:p>
          <a:p>
            <a:endParaRPr lang="en-US" dirty="0" smtClean="0">
              <a:ea typeface="ＭＳ Ｐゴシック" pitchFamily="34" charset="-128"/>
            </a:endParaRPr>
          </a:p>
          <a:p>
            <a:endParaRPr lang="en-US" dirty="0" smtClean="0">
              <a:ea typeface="ＭＳ Ｐゴシック" pitchFamily="34" charset="-128"/>
            </a:endParaRPr>
          </a:p>
          <a:p>
            <a:endParaRPr lang="en-US" dirty="0" smtClean="0">
              <a:ea typeface="ＭＳ Ｐゴシック" pitchFamily="34" charset="-128"/>
            </a:endParaRPr>
          </a:p>
          <a:p>
            <a:endParaRPr lang="en-US" dirty="0" smtClean="0">
              <a:ea typeface="ＭＳ Ｐゴシック" pitchFamily="34" charset="-128"/>
            </a:endParaRPr>
          </a:p>
          <a:p>
            <a:endParaRPr lang="fr-FR" dirty="0"/>
          </a:p>
        </p:txBody>
      </p:sp>
      <p:sp>
        <p:nvSpPr>
          <p:cNvPr id="4" name="Espace réservé du numéro de diapositive 3"/>
          <p:cNvSpPr>
            <a:spLocks noGrp="1"/>
          </p:cNvSpPr>
          <p:nvPr>
            <p:ph type="sldNum" sz="quarter" idx="11"/>
          </p:nvPr>
        </p:nvSpPr>
        <p:spPr/>
        <p:txBody>
          <a:bodyPr/>
          <a:lstStyle/>
          <a:p>
            <a:pPr>
              <a:defRPr/>
            </a:pPr>
            <a:fld id="{633AD76E-64D5-4C2C-B0BA-3837C6E9C45B}" type="slidenum">
              <a:rPr lang="en-GB" smtClean="0"/>
              <a:pPr>
                <a:defRPr/>
              </a:pPr>
              <a:t>4</a:t>
            </a:fld>
            <a:endParaRPr lang="en-GB"/>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idx="4294967295"/>
          </p:nvPr>
        </p:nvSpPr>
        <p:spPr>
          <a:xfrm>
            <a:off x="298450" y="246063"/>
            <a:ext cx="8229600" cy="1143000"/>
          </a:xfrm>
        </p:spPr>
        <p:txBody>
          <a:bodyPr/>
          <a:lstStyle/>
          <a:p>
            <a:pPr eaLnBrk="1" hangingPunct="1">
              <a:defRPr/>
            </a:pPr>
            <a:r>
              <a:rPr lang="en-US" dirty="0" smtClean="0">
                <a:solidFill>
                  <a:schemeClr val="tx2">
                    <a:lumMod val="75000"/>
                  </a:schemeClr>
                </a:solidFill>
                <a:ea typeface="ＭＳ Ｐゴシック" pitchFamily="34" charset="-128"/>
              </a:rPr>
              <a:t>How we work</a:t>
            </a:r>
          </a:p>
        </p:txBody>
      </p:sp>
      <p:sp>
        <p:nvSpPr>
          <p:cNvPr id="27651" name="Content Placeholder 2"/>
          <p:cNvSpPr>
            <a:spLocks noGrp="1"/>
          </p:cNvSpPr>
          <p:nvPr>
            <p:ph idx="4294967295"/>
          </p:nvPr>
        </p:nvSpPr>
        <p:spPr>
          <a:xfrm>
            <a:off x="376343" y="1696522"/>
            <a:ext cx="8534400" cy="4525962"/>
          </a:xfrm>
        </p:spPr>
        <p:txBody>
          <a:bodyPr/>
          <a:lstStyle/>
          <a:p>
            <a:pPr eaLnBrk="1" hangingPunct="1">
              <a:buFontTx/>
              <a:buNone/>
            </a:pPr>
            <a:r>
              <a:rPr lang="en-GB" b="1" dirty="0" smtClean="0">
                <a:ea typeface="ＭＳ Ｐゴシック" charset="-128"/>
                <a:cs typeface="ＭＳ Ｐゴシック" charset="-128"/>
              </a:rPr>
              <a:t>Impact </a:t>
            </a:r>
            <a:r>
              <a:rPr lang="en-US" b="1" dirty="0">
                <a:ea typeface="ＭＳ Ｐゴシック" charset="-128"/>
                <a:cs typeface="ＭＳ Ｐゴシック" charset="-128"/>
              </a:rPr>
              <a:t>pathways in our R4D projects </a:t>
            </a:r>
            <a:br>
              <a:rPr lang="en-US" b="1" dirty="0">
                <a:ea typeface="ＭＳ Ｐゴシック" charset="-128"/>
                <a:cs typeface="ＭＳ Ｐゴシック" charset="-128"/>
              </a:rPr>
            </a:br>
            <a:r>
              <a:rPr lang="en-US" dirty="0">
                <a:ea typeface="ＭＳ Ｐゴシック" charset="-128"/>
                <a:cs typeface="ＭＳ Ｐゴシック" charset="-128"/>
              </a:rPr>
              <a:t>describe how participatory research, </a:t>
            </a:r>
            <a:br>
              <a:rPr lang="en-US" dirty="0">
                <a:ea typeface="ＭＳ Ｐゴシック" charset="-128"/>
                <a:cs typeface="ＭＳ Ｐゴシック" charset="-128"/>
              </a:rPr>
            </a:br>
            <a:r>
              <a:rPr lang="en-US" dirty="0">
                <a:ea typeface="ＭＳ Ｐゴシック" charset="-128"/>
                <a:cs typeface="ＭＳ Ｐゴシック" charset="-128"/>
              </a:rPr>
              <a:t>through changing stakeholders' </a:t>
            </a:r>
            <a:br>
              <a:rPr lang="en-US" dirty="0">
                <a:ea typeface="ＭＳ Ｐゴシック" charset="-128"/>
                <a:cs typeface="ＭＳ Ｐゴシック" charset="-128"/>
              </a:rPr>
            </a:br>
            <a:r>
              <a:rPr lang="en-US" dirty="0">
                <a:ea typeface="ＭＳ Ｐゴシック" charset="-128"/>
                <a:cs typeface="ＭＳ Ｐゴシック" charset="-128"/>
              </a:rPr>
              <a:t>knowledge, attitudes and skills, </a:t>
            </a:r>
            <a:br>
              <a:rPr lang="en-US" dirty="0">
                <a:ea typeface="ＭＳ Ｐゴシック" charset="-128"/>
                <a:cs typeface="ＭＳ Ｐゴシック" charset="-128"/>
              </a:rPr>
            </a:br>
            <a:r>
              <a:rPr lang="en-US" dirty="0">
                <a:ea typeface="ＭＳ Ｐゴシック" charset="-128"/>
                <a:cs typeface="ＭＳ Ｐゴシック" charset="-128"/>
              </a:rPr>
              <a:t>trigger innovation processes </a:t>
            </a:r>
          </a:p>
          <a:p>
            <a:pPr lvl="1" eaLnBrk="1" hangingPunct="1">
              <a:buFont typeface="Wingdings" charset="2"/>
              <a:buChar char="Ø"/>
            </a:pPr>
            <a:r>
              <a:rPr lang="en-US" dirty="0" err="1">
                <a:cs typeface="ＭＳ Ｐゴシック" charset="-128"/>
              </a:rPr>
              <a:t>Decentralised</a:t>
            </a:r>
            <a:r>
              <a:rPr lang="en-US" dirty="0">
                <a:cs typeface="ＭＳ Ｐゴシック" charset="-128"/>
              </a:rPr>
              <a:t> experimentation and </a:t>
            </a:r>
            <a:r>
              <a:rPr lang="en-US" dirty="0" err="1">
                <a:cs typeface="ＭＳ Ｐゴシック" charset="-128"/>
              </a:rPr>
              <a:t>centralised</a:t>
            </a:r>
            <a:r>
              <a:rPr lang="en-US" dirty="0">
                <a:cs typeface="ＭＳ Ｐゴシック" charset="-128"/>
              </a:rPr>
              <a:t> learning</a:t>
            </a:r>
            <a:endParaRPr lang="en-GB" dirty="0">
              <a:cs typeface="ＭＳ Ｐゴシック" charset="-128"/>
            </a:endParaRPr>
          </a:p>
          <a:p>
            <a:pPr eaLnBrk="1" hangingPunct="1">
              <a:buFontTx/>
              <a:buNone/>
            </a:pPr>
            <a:r>
              <a:rPr lang="en-GB" dirty="0">
                <a:ea typeface="ＭＳ Ｐゴシック" charset="-128"/>
                <a:cs typeface="ＭＳ Ｐゴシック" charset="-128"/>
              </a:rPr>
              <a:t>	</a:t>
            </a:r>
            <a:endParaRPr lang="en-GB" dirty="0" smtClean="0">
              <a:ea typeface="ＭＳ Ｐゴシック" charset="-128"/>
              <a:cs typeface="ＭＳ Ｐゴシック" charset="-128"/>
            </a:endParaRPr>
          </a:p>
          <a:p>
            <a:pPr eaLnBrk="1" hangingPunct="1">
              <a:buFontTx/>
              <a:buNone/>
            </a:pPr>
            <a:r>
              <a:rPr lang="en-GB" b="1" dirty="0" smtClean="0">
                <a:ea typeface="ＭＳ Ｐゴシック" charset="-128"/>
                <a:cs typeface="ＭＳ Ｐゴシック" charset="-128"/>
              </a:rPr>
              <a:t>Our </a:t>
            </a:r>
            <a:r>
              <a:rPr lang="en-US" b="1" dirty="0">
                <a:ea typeface="ＭＳ Ｐゴシック" charset="-128"/>
                <a:cs typeface="ＭＳ Ｐゴシック" charset="-128"/>
              </a:rPr>
              <a:t>core principles: </a:t>
            </a:r>
            <a:r>
              <a:rPr lang="en-US" dirty="0">
                <a:ea typeface="ＭＳ Ｐゴシック" charset="-128"/>
                <a:cs typeface="ＭＳ Ｐゴシック" charset="-128"/>
              </a:rPr>
              <a:t>working in partnership, capacity building, adaptive management, gender and interdisciplinary integration</a:t>
            </a:r>
            <a:endParaRPr lang="fr-FR" dirty="0">
              <a:ea typeface="ＭＳ Ｐゴシック" charset="-128"/>
              <a:cs typeface="ＭＳ Ｐゴシック" charset="-128"/>
            </a:endParaRPr>
          </a:p>
          <a:p>
            <a:pPr eaLnBrk="1" hangingPunct="1"/>
            <a:endParaRPr lang="en-US" dirty="0">
              <a:ea typeface="ＭＳ Ｐゴシック" charset="-128"/>
              <a:cs typeface="ＭＳ Ｐゴシック" charset="-128"/>
            </a:endParaRPr>
          </a:p>
        </p:txBody>
      </p:sp>
      <p:pic>
        <p:nvPicPr>
          <p:cNvPr id="9" name="Picture 7"/>
          <p:cNvPicPr>
            <a:picLocks noChangeAspect="1" noChangeArrowheads="1"/>
          </p:cNvPicPr>
          <p:nvPr/>
        </p:nvPicPr>
        <p:blipFill>
          <a:blip r:embed="rId3" cstate="print"/>
          <a:srcRect/>
          <a:stretch>
            <a:fillRect/>
          </a:stretch>
        </p:blipFill>
        <p:spPr bwMode="auto">
          <a:xfrm>
            <a:off x="6480175" y="1728788"/>
            <a:ext cx="2476500" cy="185737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smtClean="0"/>
              <a:t>The Nile BDC </a:t>
            </a:r>
            <a:br>
              <a:rPr lang="fr-FR" smtClean="0"/>
            </a:br>
            <a:r>
              <a:rPr lang="fr-FR" smtClean="0"/>
              <a:t>and research program</a:t>
            </a:r>
            <a:endParaRPr lang="fr-FR"/>
          </a:p>
        </p:txBody>
      </p:sp>
      <p:sp>
        <p:nvSpPr>
          <p:cNvPr id="3" name="Sous-titre 2"/>
          <p:cNvSpPr>
            <a:spLocks noGrp="1"/>
          </p:cNvSpPr>
          <p:nvPr>
            <p:ph type="subTitle" idx="1"/>
          </p:nvPr>
        </p:nvSpPr>
        <p:spPr>
          <a:xfrm>
            <a:off x="0" y="3270250"/>
            <a:ext cx="9144000" cy="2209800"/>
          </a:xfrm>
        </p:spPr>
        <p:txBody>
          <a:bodyPr/>
          <a:lstStyle/>
          <a:p>
            <a:r>
              <a:rPr lang="en-US" sz="3200" smtClean="0"/>
              <a:t>Helping our partners achieve impact and capacity</a:t>
            </a:r>
            <a:endParaRPr lang="fr-FR" sz="3200"/>
          </a:p>
        </p:txBody>
      </p:sp>
      <p:pic>
        <p:nvPicPr>
          <p:cNvPr id="4" name="Image 3" descr="Vaches dans canaux 2 081115s.JPG"/>
          <p:cNvPicPr>
            <a:picLocks noChangeAspect="1"/>
          </p:cNvPicPr>
          <p:nvPr/>
        </p:nvPicPr>
        <p:blipFill>
          <a:blip r:embed="rId3" cstate="print"/>
          <a:stretch>
            <a:fillRect/>
          </a:stretch>
        </p:blipFill>
        <p:spPr>
          <a:xfrm>
            <a:off x="564777" y="4239185"/>
            <a:ext cx="2272554" cy="1704415"/>
          </a:xfrm>
          <a:prstGeom prst="rect">
            <a:avLst/>
          </a:prstGeom>
          <a:ln>
            <a:noFill/>
          </a:ln>
          <a:effectLst>
            <a:outerShdw blurRad="292100" dist="139700" dir="2700000" algn="tl" rotWithShape="0">
              <a:srgbClr val="333333">
                <a:alpha val="65000"/>
              </a:srgbClr>
            </a:outerShdw>
          </a:effectLst>
        </p:spPr>
      </p:pic>
      <p:pic>
        <p:nvPicPr>
          <p:cNvPr id="5" name="Image 4" descr="Retenue Entre Nazareth et Addis 3 081115.JPG"/>
          <p:cNvPicPr>
            <a:picLocks noChangeAspect="1"/>
          </p:cNvPicPr>
          <p:nvPr/>
        </p:nvPicPr>
        <p:blipFill>
          <a:blip r:embed="rId4" cstate="print"/>
          <a:stretch>
            <a:fillRect/>
          </a:stretch>
        </p:blipFill>
        <p:spPr>
          <a:xfrm>
            <a:off x="6333565" y="4095524"/>
            <a:ext cx="2205318" cy="1647528"/>
          </a:xfrm>
          <a:prstGeom prst="rect">
            <a:avLst/>
          </a:prstGeom>
          <a:ln>
            <a:noFill/>
          </a:ln>
          <a:effectLst>
            <a:outerShdw blurRad="292100" dist="139700" dir="2700000" algn="tl" rotWithShape="0">
              <a:srgbClr val="333333">
                <a:alpha val="65000"/>
              </a:srgbClr>
            </a:outerShdw>
          </a:effectLst>
        </p:spPr>
      </p:pic>
      <p:pic>
        <p:nvPicPr>
          <p:cNvPr id="6" name="Image 5" descr="Entre Nazareth et Addis 4 081115s.JPG"/>
          <p:cNvPicPr>
            <a:picLocks noChangeAspect="1"/>
          </p:cNvPicPr>
          <p:nvPr/>
        </p:nvPicPr>
        <p:blipFill>
          <a:blip r:embed="rId5" cstate="print"/>
          <a:stretch>
            <a:fillRect/>
          </a:stretch>
        </p:blipFill>
        <p:spPr>
          <a:xfrm>
            <a:off x="3435724" y="4575363"/>
            <a:ext cx="2272552" cy="170441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The Nile BDC </a:t>
            </a:r>
            <a:br>
              <a:rPr lang="fr-FR" smtClean="0"/>
            </a:br>
            <a:r>
              <a:rPr lang="fr-FR" smtClean="0"/>
              <a:t>and research program</a:t>
            </a:r>
            <a:endParaRPr lang="fr-FR"/>
          </a:p>
        </p:txBody>
      </p:sp>
      <p:sp>
        <p:nvSpPr>
          <p:cNvPr id="3" name="Espace réservé du contenu 2"/>
          <p:cNvSpPr>
            <a:spLocks noGrp="1"/>
          </p:cNvSpPr>
          <p:nvPr>
            <p:ph idx="1"/>
          </p:nvPr>
        </p:nvSpPr>
        <p:spPr/>
        <p:txBody>
          <a:bodyPr/>
          <a:lstStyle/>
          <a:p>
            <a:r>
              <a:rPr lang="en-US" sz="2400" smtClean="0"/>
              <a:t>The challenge is to improve rural livelihoods and their resilience through a landscape approach to rainwater management in the Ethiopian Highlands</a:t>
            </a:r>
          </a:p>
          <a:p>
            <a:endParaRPr lang="en-US" sz="2400" smtClean="0"/>
          </a:p>
          <a:p>
            <a:r>
              <a:rPr lang="en-US" sz="2400" smtClean="0"/>
              <a:t>Research will develop appropriate, landscape level, rainwater management methods across three agro-ecosystems ranging from rainfed agriculture to livestock farming mixing together</a:t>
            </a:r>
          </a:p>
          <a:p>
            <a:endParaRPr lang="en-US" sz="2400" smtClean="0"/>
          </a:p>
          <a:p>
            <a:r>
              <a:rPr lang="en-US" sz="2400" smtClean="0"/>
              <a:t>The developed systems will address the multiple needs of rural communities, improve water productivity, and generate more resilient livelihoods</a:t>
            </a:r>
          </a:p>
          <a:p>
            <a:endParaRPr lang="fr-FR" sz="2400"/>
          </a:p>
        </p:txBody>
      </p:sp>
      <p:sp>
        <p:nvSpPr>
          <p:cNvPr id="4" name="Espace réservé du numéro de diapositive 3"/>
          <p:cNvSpPr>
            <a:spLocks noGrp="1"/>
          </p:cNvSpPr>
          <p:nvPr>
            <p:ph type="sldNum" sz="quarter" idx="11"/>
          </p:nvPr>
        </p:nvSpPr>
        <p:spPr/>
        <p:txBody>
          <a:bodyPr/>
          <a:lstStyle/>
          <a:p>
            <a:pPr>
              <a:defRPr/>
            </a:pPr>
            <a:fld id="{633AD76E-64D5-4C2C-B0BA-3837C6E9C45B}" type="slidenum">
              <a:rPr lang="en-GB" smtClean="0"/>
              <a:pPr>
                <a:defRPr/>
              </a:pPr>
              <a:t>7</a:t>
            </a:fld>
            <a:endParaRPr lang="en-GB"/>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Expected national and regional impacts beyond the Nile BDC</a:t>
            </a:r>
            <a:endParaRPr lang="fr-FR"/>
          </a:p>
        </p:txBody>
      </p:sp>
      <p:sp>
        <p:nvSpPr>
          <p:cNvPr id="3" name="Espace réservé du contenu 2"/>
          <p:cNvSpPr>
            <a:spLocks noGrp="1"/>
          </p:cNvSpPr>
          <p:nvPr>
            <p:ph idx="1"/>
          </p:nvPr>
        </p:nvSpPr>
        <p:spPr>
          <a:xfrm>
            <a:off x="457200" y="1600200"/>
            <a:ext cx="8686800" cy="4530725"/>
          </a:xfrm>
        </p:spPr>
        <p:txBody>
          <a:bodyPr/>
          <a:lstStyle/>
          <a:p>
            <a:r>
              <a:rPr lang="fr-FR" smtClean="0"/>
              <a:t>Reversing Ethiopia’s food insecurity</a:t>
            </a:r>
          </a:p>
          <a:p>
            <a:r>
              <a:rPr lang="fr-FR" smtClean="0"/>
              <a:t>Improve </a:t>
            </a:r>
            <a:r>
              <a:rPr lang="en-US" smtClean="0"/>
              <a:t>natural resources management in the Ethiopian highlands</a:t>
            </a:r>
            <a:r>
              <a:rPr lang="fr-FR" smtClean="0"/>
              <a:t> </a:t>
            </a:r>
          </a:p>
          <a:p>
            <a:r>
              <a:rPr lang="fr-FR" smtClean="0"/>
              <a:t>Guiding the </a:t>
            </a:r>
            <a:r>
              <a:rPr lang="en-US" smtClean="0"/>
              <a:t>development of Ethiopia’s water resources to increase food security and reduce poverty</a:t>
            </a:r>
          </a:p>
          <a:p>
            <a:r>
              <a:rPr lang="en-US" smtClean="0"/>
              <a:t>A “virtuous cycle of rising productivity, improving human well-being, and reversing land forest and water degradation, from which not only will the people of Ethiopia benefit, but also the inhabitants of the downstream countries” (Nile Project 1)</a:t>
            </a:r>
            <a:endParaRPr lang="fr-FR" smtClean="0"/>
          </a:p>
          <a:p>
            <a:endParaRPr lang="fr-FR" smtClean="0"/>
          </a:p>
          <a:p>
            <a:endParaRPr lang="fr-FR"/>
          </a:p>
        </p:txBody>
      </p:sp>
      <p:sp>
        <p:nvSpPr>
          <p:cNvPr id="4" name="Espace réservé du numéro de diapositive 3"/>
          <p:cNvSpPr>
            <a:spLocks noGrp="1"/>
          </p:cNvSpPr>
          <p:nvPr>
            <p:ph type="sldNum" sz="quarter" idx="11"/>
          </p:nvPr>
        </p:nvSpPr>
        <p:spPr/>
        <p:txBody>
          <a:bodyPr/>
          <a:lstStyle/>
          <a:p>
            <a:pPr>
              <a:defRPr/>
            </a:pPr>
            <a:fld id="{633AD76E-64D5-4C2C-B0BA-3837C6E9C45B}" type="slidenum">
              <a:rPr lang="en-GB" smtClean="0"/>
              <a:pPr>
                <a:defRPr/>
              </a:pPr>
              <a:t>8</a:t>
            </a:fld>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Nile Project 2</a:t>
            </a:r>
            <a:endParaRPr lang="en-GB" dirty="0"/>
          </a:p>
        </p:txBody>
      </p:sp>
      <p:sp>
        <p:nvSpPr>
          <p:cNvPr id="3" name="Content Placeholder 2"/>
          <p:cNvSpPr>
            <a:spLocks noGrp="1"/>
          </p:cNvSpPr>
          <p:nvPr>
            <p:ph idx="1"/>
          </p:nvPr>
        </p:nvSpPr>
        <p:spPr/>
        <p:txBody>
          <a:bodyPr/>
          <a:lstStyle/>
          <a:p>
            <a:pPr algn="ctr">
              <a:buNone/>
            </a:pPr>
            <a:r>
              <a:rPr lang="en-US" sz="4000" dirty="0" smtClean="0"/>
              <a:t>Title: On integrated rainwater management strategies – technologies, institutions and policies</a:t>
            </a:r>
            <a:endParaRPr lang="en-GB" sz="4000" dirty="0" smtClean="0"/>
          </a:p>
          <a:p>
            <a:endParaRPr lang="en-GB" dirty="0"/>
          </a:p>
        </p:txBody>
      </p:sp>
      <p:sp>
        <p:nvSpPr>
          <p:cNvPr id="4" name="Slide Number Placeholder 3"/>
          <p:cNvSpPr>
            <a:spLocks noGrp="1"/>
          </p:cNvSpPr>
          <p:nvPr>
            <p:ph type="sldNum" sz="quarter" idx="11"/>
          </p:nvPr>
        </p:nvSpPr>
        <p:spPr/>
        <p:txBody>
          <a:bodyPr/>
          <a:lstStyle/>
          <a:p>
            <a:pPr>
              <a:defRPr/>
            </a:pPr>
            <a:fld id="{633AD76E-64D5-4C2C-B0BA-3837C6E9C45B}" type="slidenum">
              <a:rPr lang="en-GB" smtClean="0"/>
              <a:pPr>
                <a:defRPr/>
              </a:pPr>
              <a:t>9</a:t>
            </a:fld>
            <a:endParaRPr lang="en-GB"/>
          </a:p>
        </p:txBody>
      </p:sp>
    </p:spTree>
  </p:cSld>
  <p:clrMapOvr>
    <a:masterClrMapping/>
  </p:clrMapOvr>
</p:sld>
</file>

<file path=ppt/theme/theme1.xml><?xml version="1.0" encoding="utf-8"?>
<a:theme xmlns:a="http://schemas.openxmlformats.org/drawingml/2006/main" name="CPWF 2010">
  <a:themeElements>
    <a:clrScheme name="Custom 7">
      <a:dk1>
        <a:srgbClr val="000000"/>
      </a:dk1>
      <a:lt1>
        <a:srgbClr val="FFFFFF"/>
      </a:lt1>
      <a:dk2>
        <a:srgbClr val="69C3C5"/>
      </a:dk2>
      <a:lt2>
        <a:srgbClr val="1F7BD0"/>
      </a:lt2>
      <a:accent1>
        <a:srgbClr val="3AA044"/>
      </a:accent1>
      <a:accent2>
        <a:srgbClr val="3AA044"/>
      </a:accent2>
      <a:accent3>
        <a:srgbClr val="FFFFFF"/>
      </a:accent3>
      <a:accent4>
        <a:srgbClr val="000000"/>
      </a:accent4>
      <a:accent5>
        <a:srgbClr val="ACBDAD"/>
      </a:accent5>
      <a:accent6>
        <a:srgbClr val="20692C"/>
      </a:accent6>
      <a:hlink>
        <a:srgbClr val="FFCC00"/>
      </a:hlink>
      <a:folHlink>
        <a:srgbClr val="CC99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9">
        <a:dk1>
          <a:srgbClr val="000000"/>
        </a:dk1>
        <a:lt1>
          <a:srgbClr val="FFFFFF"/>
        </a:lt1>
        <a:dk2>
          <a:srgbClr val="999900"/>
        </a:dk2>
        <a:lt2>
          <a:srgbClr val="15548D"/>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10">
        <a:dk1>
          <a:srgbClr val="000000"/>
        </a:dk1>
        <a:lt1>
          <a:srgbClr val="FFFFFF"/>
        </a:lt1>
        <a:dk2>
          <a:srgbClr val="999900"/>
        </a:dk2>
        <a:lt2>
          <a:srgbClr val="175B99"/>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11">
        <a:dk1>
          <a:srgbClr val="000000"/>
        </a:dk1>
        <a:lt1>
          <a:srgbClr val="FFFFFF"/>
        </a:lt1>
        <a:dk2>
          <a:srgbClr val="999900"/>
        </a:dk2>
        <a:lt2>
          <a:srgbClr val="1A65AA"/>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12">
        <a:dk1>
          <a:srgbClr val="000000"/>
        </a:dk1>
        <a:lt1>
          <a:srgbClr val="FFFFFF"/>
        </a:lt1>
        <a:dk2>
          <a:srgbClr val="999900"/>
        </a:dk2>
        <a:lt2>
          <a:srgbClr val="1A65AA"/>
        </a:lt2>
        <a:accent1>
          <a:srgbClr val="1F6B26"/>
        </a:accent1>
        <a:accent2>
          <a:srgbClr val="CCCC66"/>
        </a:accent2>
        <a:accent3>
          <a:srgbClr val="FFFFFF"/>
        </a:accent3>
        <a:accent4>
          <a:srgbClr val="000000"/>
        </a:accent4>
        <a:accent5>
          <a:srgbClr val="ABBAAC"/>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13">
        <a:dk1>
          <a:srgbClr val="000000"/>
        </a:dk1>
        <a:lt1>
          <a:srgbClr val="FFFFFF"/>
        </a:lt1>
        <a:dk2>
          <a:srgbClr val="999900"/>
        </a:dk2>
        <a:lt2>
          <a:srgbClr val="1A65AA"/>
        </a:lt2>
        <a:accent1>
          <a:srgbClr val="257F34"/>
        </a:accent1>
        <a:accent2>
          <a:srgbClr val="CCCC66"/>
        </a:accent2>
        <a:accent3>
          <a:srgbClr val="FFFFFF"/>
        </a:accent3>
        <a:accent4>
          <a:srgbClr val="000000"/>
        </a:accent4>
        <a:accent5>
          <a:srgbClr val="ACC0AE"/>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14">
        <a:dk1>
          <a:srgbClr val="000000"/>
        </a:dk1>
        <a:lt1>
          <a:srgbClr val="FFFFFF"/>
        </a:lt1>
        <a:dk2>
          <a:srgbClr val="999900"/>
        </a:dk2>
        <a:lt2>
          <a:srgbClr val="1A65AA"/>
        </a:lt2>
        <a:accent1>
          <a:srgbClr val="257D27"/>
        </a:accent1>
        <a:accent2>
          <a:srgbClr val="CCCC66"/>
        </a:accent2>
        <a:accent3>
          <a:srgbClr val="FFFFFF"/>
        </a:accent3>
        <a:accent4>
          <a:srgbClr val="000000"/>
        </a:accent4>
        <a:accent5>
          <a:srgbClr val="ACBFAC"/>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15">
        <a:dk1>
          <a:srgbClr val="000000"/>
        </a:dk1>
        <a:lt1>
          <a:srgbClr val="FFFFFF"/>
        </a:lt1>
        <a:dk2>
          <a:srgbClr val="999900"/>
        </a:dk2>
        <a:lt2>
          <a:srgbClr val="1A65AA"/>
        </a:lt2>
        <a:accent1>
          <a:srgbClr val="247E40"/>
        </a:accent1>
        <a:accent2>
          <a:srgbClr val="CCCC66"/>
        </a:accent2>
        <a:accent3>
          <a:srgbClr val="FFFFFF"/>
        </a:accent3>
        <a:accent4>
          <a:srgbClr val="000000"/>
        </a:accent4>
        <a:accent5>
          <a:srgbClr val="ACC0AF"/>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16">
        <a:dk1>
          <a:srgbClr val="000000"/>
        </a:dk1>
        <a:lt1>
          <a:srgbClr val="FFFFFF"/>
        </a:lt1>
        <a:dk2>
          <a:srgbClr val="999900"/>
        </a:dk2>
        <a:lt2>
          <a:srgbClr val="1A65AA"/>
        </a:lt2>
        <a:accent1>
          <a:srgbClr val="268644"/>
        </a:accent1>
        <a:accent2>
          <a:srgbClr val="CCCC66"/>
        </a:accent2>
        <a:accent3>
          <a:srgbClr val="FFFFFF"/>
        </a:accent3>
        <a:accent4>
          <a:srgbClr val="000000"/>
        </a:accent4>
        <a:accent5>
          <a:srgbClr val="ACC3B0"/>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7281</TotalTime>
  <Words>1468</Words>
  <Application>Microsoft Office PowerPoint</Application>
  <PresentationFormat>On-screen Show (4:3)</PresentationFormat>
  <Paragraphs>198</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CPWF 2010</vt:lpstr>
      <vt:lpstr>     CPWF Phase 2 (2009-2014) Focusing on achievable impacts in 6 river basins </vt:lpstr>
      <vt:lpstr> </vt:lpstr>
      <vt:lpstr> </vt:lpstr>
      <vt:lpstr>Six basin development challenges</vt:lpstr>
      <vt:lpstr>How we work</vt:lpstr>
      <vt:lpstr>The Nile BDC  and research program</vt:lpstr>
      <vt:lpstr>The Nile BDC  and research program</vt:lpstr>
      <vt:lpstr>Expected national and regional impacts beyond the Nile BDC</vt:lpstr>
      <vt:lpstr>Nile Project 2</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Outcome Logic Model – what is it?</vt:lpstr>
      <vt:lpstr>Changes</vt:lpstr>
      <vt:lpstr>Changes</vt:lpstr>
      <vt:lpstr>Changes</vt:lpstr>
      <vt:lpstr>How will these changes happen?</vt:lpstr>
      <vt:lpstr>Baselining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guerre de l’eau  n’aura pas lieu</dc:title>
  <dc:creator>Alain Vidal</dc:creator>
  <cp:lastModifiedBy>aduncan</cp:lastModifiedBy>
  <cp:revision>82</cp:revision>
  <dcterms:created xsi:type="dcterms:W3CDTF">2010-10-28T10:57:02Z</dcterms:created>
  <dcterms:modified xsi:type="dcterms:W3CDTF">2010-11-08T05:28:15Z</dcterms:modified>
</cp:coreProperties>
</file>